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DE_32D913D5.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65" r:id="rId5"/>
    <p:sldId id="273" r:id="rId6"/>
    <p:sldId id="331" r:id="rId7"/>
    <p:sldId id="513" r:id="rId8"/>
    <p:sldId id="332" r:id="rId9"/>
    <p:sldId id="338" r:id="rId10"/>
    <p:sldId id="379" r:id="rId11"/>
    <p:sldId id="333" r:id="rId12"/>
    <p:sldId id="512" r:id="rId13"/>
    <p:sldId id="334" r:id="rId14"/>
    <p:sldId id="337" r:id="rId15"/>
    <p:sldId id="339" r:id="rId16"/>
    <p:sldId id="335" r:id="rId17"/>
    <p:sldId id="509" r:id="rId18"/>
    <p:sldId id="487" r:id="rId19"/>
    <p:sldId id="341" r:id="rId20"/>
    <p:sldId id="499" r:id="rId21"/>
    <p:sldId id="490" r:id="rId22"/>
    <p:sldId id="491" r:id="rId23"/>
    <p:sldId id="511" r:id="rId24"/>
    <p:sldId id="501" r:id="rId25"/>
    <p:sldId id="493" r:id="rId26"/>
    <p:sldId id="495" r:id="rId27"/>
    <p:sldId id="494" r:id="rId28"/>
    <p:sldId id="340" r:id="rId29"/>
    <p:sldId id="497" r:id="rId30"/>
    <p:sldId id="498" r:id="rId31"/>
    <p:sldId id="496" r:id="rId32"/>
    <p:sldId id="414" r:id="rId33"/>
    <p:sldId id="424" r:id="rId34"/>
    <p:sldId id="365" r:id="rId35"/>
    <p:sldId id="478" r:id="rId36"/>
    <p:sldId id="479" r:id="rId37"/>
    <p:sldId id="503" r:id="rId38"/>
    <p:sldId id="475" r:id="rId39"/>
    <p:sldId id="472" r:id="rId40"/>
    <p:sldId id="425" r:id="rId41"/>
    <p:sldId id="505" r:id="rId42"/>
    <p:sldId id="404" r:id="rId43"/>
    <p:sldId id="405" r:id="rId44"/>
    <p:sldId id="451" r:id="rId45"/>
    <p:sldId id="507" r:id="rId46"/>
    <p:sldId id="510" r:id="rId47"/>
    <p:sldId id="504" r:id="rId48"/>
    <p:sldId id="476" r:id="rId49"/>
    <p:sldId id="482" r:id="rId50"/>
    <p:sldId id="480" r:id="rId51"/>
    <p:sldId id="468" r:id="rId52"/>
    <p:sldId id="481" r:id="rId53"/>
    <p:sldId id="514" r:id="rId54"/>
    <p:sldId id="500" r:id="rId55"/>
  </p:sldIdLst>
  <p:sldSz cx="12195175" cy="6859588"/>
  <p:notesSz cx="6858000" cy="5695950"/>
  <p:custDataLst>
    <p:tags r:id="rId57"/>
  </p:custDataLst>
  <p:defaultText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4481F-AD51-C74F-F3D0-0F6B2C8932D4}" name="Malin Andersen" initials="MA" userId="S::maan@udi.no::67895919-1e14-47ad-aa24-7fe5f76b678e" providerId="AD"/>
  <p188:author id="{D19C536B-44F9-5364-83D7-EE72F37FF561}" name="Anette Thonhaugen" initials="AT" userId="S::sath@udi.no::40fd5e2b-9cf3-4ddd-a823-4167acda6b3f" providerId="AD"/>
  <p188:author id="{A84EAB9C-8520-6100-0CC4-28E6CC32BBF8}" name="Trude Steen" initials="TS" userId="S::trst@udi.no::e3ce9cde-4aae-487b-8c34-bce1a7330c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ette Thonhaugen" initials="AT" lastIdx="1" clrIdx="0">
    <p:extLst>
      <p:ext uri="{19B8F6BF-5375-455C-9EA6-DF929625EA0E}">
        <p15:presenceInfo xmlns:p15="http://schemas.microsoft.com/office/powerpoint/2012/main" userId="S::sath@udi.no::40fd5e2b-9cf3-4ddd-a823-4167acda6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8B3"/>
    <a:srgbClr val="CC8C9B"/>
    <a:srgbClr val="EFD1D4"/>
    <a:srgbClr val="266D72"/>
    <a:srgbClr val="C8373C"/>
    <a:srgbClr val="32A77A"/>
    <a:srgbClr val="267D5C"/>
    <a:srgbClr val="676767"/>
    <a:srgbClr val="60B28A"/>
    <a:srgbClr val="35B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3AD9B-4CAC-4829-B44A-A149823F8AC2}" v="62" dt="2024-09-10T09:15:28.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620"/>
    <p:restoredTop sz="27023" autoAdjust="0"/>
  </p:normalViewPr>
  <p:slideViewPr>
    <p:cSldViewPr snapToGrid="0">
      <p:cViewPr varScale="1">
        <p:scale>
          <a:sx n="18" d="100"/>
          <a:sy n="18" d="100"/>
        </p:scale>
        <p:origin x="7980" y="240"/>
      </p:cViewPr>
      <p:guideLst>
        <p:guide orient="horz" pos="2161"/>
        <p:guide pos="384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DE_32D913D5.xml><?xml version="1.0" encoding="utf-8"?>
<p188:cmLst xmlns:a="http://schemas.openxmlformats.org/drawingml/2006/main" xmlns:r="http://schemas.openxmlformats.org/officeDocument/2006/relationships" xmlns:p188="http://schemas.microsoft.com/office/powerpoint/2018/8/main">
  <p188:cm id="{71724C16-8498-42D6-85B1-92CD379D2235}" authorId="{23C4481F-AD51-C74F-F3D0-0F6B2C8932D4}" created="2024-08-20T13:19:21.696">
    <pc:sldMkLst xmlns:pc="http://schemas.microsoft.com/office/powerpoint/2013/main/command">
      <pc:docMk/>
      <pc:sldMk cId="853087189" sldId="478"/>
    </pc:sldMkLst>
    <p188:txBody>
      <a:bodyPr/>
      <a:lstStyle/>
      <a:p>
        <a:r>
          <a:rPr lang="nb-NO"/>
          <a:t>Her går vi rett på du. Det gjør vi ikke i foilene over. Vi må bestemme oss for hvordan vi skriver.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ssholder for notater 4"/>
          <p:cNvSpPr>
            <a:spLocks noGrp="1"/>
          </p:cNvSpPr>
          <p:nvPr>
            <p:ph type="body" sz="quarter" idx="3"/>
          </p:nvPr>
        </p:nvSpPr>
        <p:spPr>
          <a:xfrm>
            <a:off x="685800" y="4216400"/>
            <a:ext cx="5486400" cy="4241800"/>
          </a:xfrm>
          <a:prstGeom prst="rect">
            <a:avLst/>
          </a:prstGeom>
        </p:spPr>
        <p:txBody>
          <a:bodyPr vert="horz" wrap="square" lIns="91440" tIns="45720" rIns="91440" bIns="45720" rtlCol="0">
            <a:noAutofit/>
          </a:bodyPr>
          <a:lstStyle/>
          <a:p>
            <a:pPr lvl="0"/>
            <a:r>
              <a:rPr lang="nb-NO"/>
              <a:t>Klikk for å redigere tekststiler i malen</a:t>
            </a:r>
          </a:p>
          <a:p>
            <a:pPr lvl="1"/>
            <a:r>
              <a:rPr lang="nb-NO"/>
              <a:t>Andre nivå</a:t>
            </a:r>
          </a:p>
          <a:p>
            <a:pPr lvl="2"/>
            <a:r>
              <a:rPr lang="nb-NO"/>
              <a:t>Tredje nivå</a:t>
            </a:r>
          </a:p>
        </p:txBody>
      </p:sp>
      <p:sp>
        <p:nvSpPr>
          <p:cNvPr id="8" name="Plassholder for lysbilde 7">
            <a:extLst>
              <a:ext uri="{FF2B5EF4-FFF2-40B4-BE49-F238E27FC236}">
                <a16:creationId xmlns:a16="http://schemas.microsoft.com/office/drawing/2014/main" id="{F2EE2A9B-A1C2-46D3-9A7F-E2CCC8EAA652}"/>
              </a:ext>
            </a:extLst>
          </p:cNvPr>
          <p:cNvSpPr>
            <a:spLocks noGrp="1" noRot="1" noChangeAspect="1"/>
          </p:cNvSpPr>
          <p:nvPr>
            <p:ph type="sldImg" idx="2"/>
          </p:nvPr>
        </p:nvSpPr>
        <p:spPr>
          <a:xfrm>
            <a:off x="685800" y="889000"/>
            <a:ext cx="5486400" cy="3086100"/>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3008420913"/>
      </p:ext>
    </p:extLst>
  </p:cSld>
  <p:clrMap bg1="lt1" tx1="dk1" bg2="lt2" tx2="dk2" accent1="accent1" accent2="accent2" accent3="accent3" accent4="accent4" accent5="accent5" accent6="accent6" hlink="hlink" folHlink="folHlink"/>
  <p:notesStyle>
    <a:lvl1pPr marL="0" algn="l" defTabSz="1088776" rtl="0" eaLnBrk="1" latinLnBrk="0" hangingPunct="1">
      <a:defRPr sz="1200" kern="1200">
        <a:solidFill>
          <a:schemeClr val="tx1"/>
        </a:solidFill>
        <a:latin typeface="+mn-lt"/>
        <a:ea typeface="+mn-ea"/>
        <a:cs typeface="+mn-cs"/>
      </a:defRPr>
    </a:lvl1pPr>
    <a:lvl2pPr marL="544388" algn="l" defTabSz="1088776" rtl="0" eaLnBrk="1" latinLnBrk="0" hangingPunct="1">
      <a:defRPr sz="1200" kern="1200">
        <a:solidFill>
          <a:schemeClr val="tx1"/>
        </a:solidFill>
        <a:latin typeface="+mn-lt"/>
        <a:ea typeface="+mn-ea"/>
        <a:cs typeface="+mn-cs"/>
      </a:defRPr>
    </a:lvl2pPr>
    <a:lvl3pPr marL="1088776" algn="l" defTabSz="1088776" rtl="0" eaLnBrk="1" latinLnBrk="0" hangingPunct="1">
      <a:defRPr sz="12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ufdir.no/Foreldrehverda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a:prstGeom prst="rect">
            <a:avLst/>
          </a:prstGeom>
        </p:spPr>
      </p:sp>
      <p:sp>
        <p:nvSpPr>
          <p:cNvPr id="3" name="Plassholder for notater 2"/>
          <p:cNvSpPr>
            <a:spLocks noGrp="1"/>
          </p:cNvSpPr>
          <p:nvPr>
            <p:ph type="body" idx="1"/>
          </p:nvPr>
        </p:nvSpPr>
        <p:spPr/>
        <p:txBody>
          <a:bodyPr>
            <a:noAutofit/>
          </a:bodyPr>
          <a:lstStyle/>
          <a:p>
            <a:r>
              <a:rPr lang="nb-NO" b="1"/>
              <a:t>Før du holder presentasjonen</a:t>
            </a:r>
          </a:p>
          <a:p>
            <a:pPr marL="171450" indent="-171450">
              <a:buFont typeface="Arial" panose="020B0604020202020204" pitchFamily="34" charset="0"/>
              <a:buChar char="•"/>
            </a:pPr>
            <a:r>
              <a:rPr lang="nb-NO" b="0"/>
              <a:t>Her finner du informasjon om hvordan du kan bruke presentasjonen i informasjonsarbeidet. Du bør lese hele presentasjonen med støttetekst, før informasjonsmøtet. </a:t>
            </a:r>
          </a:p>
          <a:p>
            <a:pPr marL="171450" indent="-171450">
              <a:buFont typeface="Arial" panose="020B0604020202020204" pitchFamily="34" charset="0"/>
              <a:buChar char="•"/>
            </a:pPr>
            <a:r>
              <a:rPr lang="nb-NO" b="0"/>
              <a:t>Informasjon til beboerne, med støttetekst, begynner på neste lysbilde. </a:t>
            </a:r>
          </a:p>
          <a:p>
            <a:pPr marL="171450" indent="-171450">
              <a:buFont typeface="Arial" panose="020B0604020202020204" pitchFamily="34" charset="0"/>
              <a:buChar char="•"/>
            </a:pPr>
            <a:r>
              <a:rPr lang="nb-NO" b="0"/>
              <a:t>Du finner «Til deg som holder presentasjonen» nederst på noen sider. Her finner du utfyllende informasjon, forslag til metode og tips til hvor du finner mer informasjon om temaet.</a:t>
            </a:r>
          </a:p>
          <a:p>
            <a:pPr marL="171450" indent="-171450">
              <a:buFont typeface="Arial" panose="020B0604020202020204" pitchFamily="34" charset="0"/>
              <a:buChar char="•"/>
            </a:pPr>
            <a:r>
              <a:rPr lang="nb-NO" b="0"/>
              <a:t>Les veilederen som heter «Veileder for informasjonsarbeid i mottak». Her får du flere forslag til hvordan du kan gjennomføre informasjonsprogrammet og hvordan du kan involvere og engasjere beboerne: https://udi.no/globalassets/asylmottak/vedlegg/udi_veileder-informasjonsarbeid-i-mottak.pdf</a:t>
            </a:r>
          </a:p>
          <a:p>
            <a:endParaRPr lang="nb-NO" b="1"/>
          </a:p>
          <a:p>
            <a:r>
              <a:rPr lang="nb-NO" b="1"/>
              <a:t>Innhold i modulene</a:t>
            </a:r>
            <a:endParaRPr lang="nb-NO" b="0"/>
          </a:p>
          <a:p>
            <a:r>
              <a:rPr lang="nb-NO" b="0"/>
              <a:t>Temaene i modulene er hentet fra informasjonsplanen for voksne beboere i asylmottak </a:t>
            </a:r>
          </a:p>
          <a:p>
            <a:endParaRPr lang="nb-NO" b="1"/>
          </a:p>
          <a:p>
            <a:r>
              <a:rPr lang="nb-NO" b="1"/>
              <a:t>Målet med modul 6</a:t>
            </a:r>
          </a:p>
          <a:p>
            <a:r>
              <a:rPr lang="nb-NO" b="0"/>
              <a:t>Målet med modulen er å styrke foreldrerollen og gi kunnskap om relevant regelverk og aktuelle lover.</a:t>
            </a:r>
          </a:p>
          <a:p>
            <a:endParaRPr lang="nb-NO" b="1"/>
          </a:p>
          <a:p>
            <a:r>
              <a:rPr lang="nb-NO" b="1"/>
              <a:t>Presentasjonen er veiledende </a:t>
            </a:r>
          </a:p>
          <a:p>
            <a:r>
              <a:rPr lang="nb-NO" b="0"/>
              <a:t>Presentasjonen er veiledende, det som står her er et minimum av informasjon som beboerne skal få.</a:t>
            </a:r>
          </a:p>
          <a:p>
            <a:endParaRPr lang="nb-NO" b="1"/>
          </a:p>
          <a:p>
            <a:r>
              <a:rPr lang="nb-NO" b="1"/>
              <a:t>Du kan ikke gjøre endringer i presentasjonsmalen</a:t>
            </a:r>
            <a:endParaRPr lang="nb-NO" b="1">
              <a:cs typeface="Arial"/>
            </a:endParaRPr>
          </a:p>
          <a:p>
            <a:r>
              <a:rPr lang="nb-NO" b="0"/>
              <a:t>Du kan ikke gjøre endringer i presentasjonsmalen. Det betyr at du ikke kan legge til eller fjerne noe i presentasjonen som UDI har laget. Det er fordi det er krav til universell utforming og eierskap til illustrasjonene. </a:t>
            </a:r>
          </a:p>
          <a:p>
            <a:endParaRPr lang="nb-NO" b="1"/>
          </a:p>
          <a:p>
            <a:r>
              <a:rPr lang="nb-NO" b="1"/>
              <a:t>Støttetekst</a:t>
            </a:r>
          </a:p>
          <a:p>
            <a:r>
              <a:rPr lang="nb-NO" b="0"/>
              <a:t>Vi har skrevet støttetekst til hvert lysbilde. Støtteteksten er skrevet i et nøytralt og direkte språk. Det som står i parentes er utfyllende, men ikke nødvendig informasjon. Vi bruker omtrent de samme formuleringene som på www.udi.no.</a:t>
            </a:r>
          </a:p>
          <a:p>
            <a:endParaRPr lang="nb-NO" b="1"/>
          </a:p>
          <a:p>
            <a:r>
              <a:rPr lang="nb-NO" b="1"/>
              <a:t>Refleksjonsoppgaver </a:t>
            </a:r>
          </a:p>
          <a:p>
            <a:r>
              <a:rPr lang="nb-NO" b="0"/>
              <a:t>Vi har laget refleksjonsoppgaver. Dialog, refleksjon og diskusjon gir god læring. </a:t>
            </a:r>
          </a:p>
          <a:p>
            <a:endParaRPr lang="nb-NO" b="1"/>
          </a:p>
          <a:p>
            <a:r>
              <a:rPr lang="nb-NO" b="1"/>
              <a:t>Forslag til metode </a:t>
            </a:r>
          </a:p>
          <a:p>
            <a:r>
              <a:rPr lang="nb-NO" b="0"/>
              <a:t>I tillegg til refleksjonsoppgavene har vi forslag til ulike metoder, som å vise film, invitere fagfolk, gjøre praktiske aktiviteter og lignende.</a:t>
            </a:r>
          </a:p>
          <a:p>
            <a:endParaRPr lang="nb-NO" b="1"/>
          </a:p>
          <a:p>
            <a:r>
              <a:rPr lang="nb-NO" b="1"/>
              <a:t>Tid </a:t>
            </a:r>
          </a:p>
          <a:p>
            <a:r>
              <a:rPr lang="nb-NO" b="0"/>
              <a:t>Gjennomføring av modul 6 tar 4-8 timer (1 time er 60 minutter), avhengig av hva beboerne vet om temaene, og antall språkgrupper. </a:t>
            </a:r>
          </a:p>
          <a:p>
            <a:r>
              <a:rPr lang="nb-NO" b="0"/>
              <a:t>Start og avslutt presis. Husk å legge inn pauser underveis.</a:t>
            </a:r>
          </a:p>
          <a:p>
            <a:endParaRPr lang="nb-NO" b="1"/>
          </a:p>
          <a:p>
            <a:r>
              <a:rPr lang="nb-NO" b="1"/>
              <a:t>Tolk </a:t>
            </a:r>
          </a:p>
          <a:p>
            <a:r>
              <a:rPr lang="nb-NO" b="0"/>
              <a:t>Når du bruker tolk er det viktig at du presenterer tolken når møtet starter og forklarer hva som er tolkens rolle. Du kan for eksempel si: </a:t>
            </a:r>
          </a:p>
          <a:p>
            <a:pPr marL="171450" indent="-171450">
              <a:buFont typeface="Arial" panose="020B0604020202020204" pitchFamily="34" charset="0"/>
              <a:buChar char="•"/>
            </a:pPr>
            <a:r>
              <a:rPr lang="nb-NO" b="0"/>
              <a:t>Tolken har taushetsplikt.</a:t>
            </a:r>
          </a:p>
          <a:p>
            <a:pPr marL="171450" indent="-171450">
              <a:buFont typeface="Arial" panose="020B0604020202020204" pitchFamily="34" charset="0"/>
              <a:buChar char="•"/>
            </a:pPr>
            <a:r>
              <a:rPr lang="nb-NO" b="0"/>
              <a:t>Tolken skal bare tolke det vi sier til hverandre, og ikke utelate, legge til eller endre noe av innholdet.</a:t>
            </a:r>
          </a:p>
          <a:p>
            <a:pPr marL="171450" indent="-171450">
              <a:buFont typeface="Arial" panose="020B0604020202020204" pitchFamily="34" charset="0"/>
              <a:buChar char="•"/>
            </a:pPr>
            <a:r>
              <a:rPr lang="nb-NO" b="0"/>
              <a:t>Tolken skal ikke bidra med egne meninger eller råd.</a:t>
            </a:r>
          </a:p>
          <a:p>
            <a:endParaRPr lang="nb-NO" b="1"/>
          </a:p>
          <a:p>
            <a:r>
              <a:rPr lang="nb-NO" b="0"/>
              <a:t>Tolken skal snakke et språk beboerne forstår. Spør beboerne om de forstår tolken i begynnelsen av møtet. </a:t>
            </a:r>
          </a:p>
        </p:txBody>
      </p:sp>
    </p:spTree>
    <p:extLst>
      <p:ext uri="{BB962C8B-B14F-4D97-AF65-F5344CB8AC3E}">
        <p14:creationId xmlns:p14="http://schemas.microsoft.com/office/powerpoint/2010/main" val="13952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Barneloven</a:t>
            </a:r>
          </a:p>
          <a:p>
            <a:endParaRPr lang="nb-NO" sz="1100" b="1" dirty="0"/>
          </a:p>
          <a:p>
            <a:r>
              <a:rPr lang="nb-NO" sz="1200" b="1" dirty="0"/>
              <a:t>Støttetekst </a:t>
            </a:r>
          </a:p>
          <a:p>
            <a:r>
              <a:rPr lang="nb-NO" sz="1200" b="0" dirty="0"/>
              <a:t>Norge har en egen lov om barns rettigheter som heter barneloven. Den gjelder for barn og unge under 18 år. Loven sier noe om pliktene og ansvaret foreldre har for barna sine, og om hva slags rettigheter barna har overfor foreldrene sine. Den sier blant annet at foreldre skal høre på barna. Etter hvert som barnet blir eldre og mer modent, skal foreldrene snakke med barna før de tar avgjørelser om dem. </a:t>
            </a:r>
            <a:r>
              <a:rPr lang="nb-NO" sz="1200" b="0" dirty="0">
                <a:cs typeface="Arial" panose="020B0604020202020204"/>
              </a:rPr>
              <a:t>Det betyr at barn også har rett til å få informasjon. </a:t>
            </a:r>
            <a:endParaRPr lang="nb-NO" sz="1200" b="0" dirty="0"/>
          </a:p>
          <a:p>
            <a:endParaRPr lang="nb-NO" sz="1200" b="1" dirty="0"/>
          </a:p>
          <a:p>
            <a:r>
              <a:rPr lang="nb-NO" sz="1200" b="1" dirty="0"/>
              <a:t>Barneloven er inndelt i mange kapitler som blant annet </a:t>
            </a:r>
            <a:r>
              <a:rPr lang="nb-NO" sz="1200" b="1" i="0" u="none" strike="noStrike" kern="1200" dirty="0">
                <a:solidFill>
                  <a:schemeClr val="tx1"/>
                </a:solidFill>
                <a:effectLst/>
                <a:latin typeface="+mn-lt"/>
                <a:ea typeface="+mn-ea"/>
                <a:cs typeface="+mn-cs"/>
              </a:rPr>
              <a:t>sier noe om </a:t>
            </a:r>
          </a:p>
          <a:p>
            <a:pPr marL="171450" indent="-171450">
              <a:buFont typeface="Arial" panose="020B0604020202020204" pitchFamily="34" charset="0"/>
              <a:buChar char="•"/>
            </a:pPr>
            <a:r>
              <a:rPr lang="nb-NO" sz="1200" b="0" i="0" u="none" strike="noStrike" kern="1200" dirty="0">
                <a:solidFill>
                  <a:schemeClr val="tx1"/>
                </a:solidFill>
                <a:effectLst/>
                <a:latin typeface="+mn-lt"/>
                <a:ea typeface="+mn-ea"/>
                <a:cs typeface="+mn-cs"/>
              </a:rPr>
              <a:t>hvem som regnes som foreldre til barnet ( kap. 2) </a:t>
            </a:r>
            <a:endParaRPr lang="nb-NO"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u="none" strike="noStrike" kern="1200" dirty="0">
                <a:solidFill>
                  <a:schemeClr val="tx1"/>
                </a:solidFill>
                <a:effectLst/>
                <a:latin typeface="+mn-lt"/>
                <a:ea typeface="+mn-ea"/>
                <a:cs typeface="+mn-cs"/>
              </a:rPr>
              <a:t>foreldreansvar og daglig omsorg (kap. 5)</a:t>
            </a:r>
            <a:endParaRPr lang="nb-NO"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nb-NO" sz="1200" dirty="0"/>
              <a:t>barns rett </a:t>
            </a:r>
            <a:r>
              <a:rPr lang="nb-NO" sz="1200" b="0" i="0" u="none" strike="noStrike" kern="1200" dirty="0">
                <a:solidFill>
                  <a:schemeClr val="tx1"/>
                </a:solidFill>
                <a:effectLst/>
                <a:latin typeface="+mn-lt"/>
                <a:ea typeface="+mn-ea"/>
                <a:cs typeface="+mn-cs"/>
              </a:rPr>
              <a:t>til samvær med begge foreldre hvis foreldrene skiller seg eller flytter fra hverandre (§42)</a:t>
            </a:r>
            <a:r>
              <a:rPr lang="nb-NO" sz="1200" dirty="0"/>
              <a:t> </a:t>
            </a:r>
            <a:endParaRPr lang="nb-NO" sz="1200" b="0" i="0" u="none" strike="noStrike" kern="1200">
              <a:solidFill>
                <a:schemeClr val="tx1"/>
              </a:solidFill>
              <a:effectLst/>
              <a:latin typeface="+mn-lt"/>
              <a:cs typeface="Arial"/>
            </a:endParaRPr>
          </a:p>
          <a:p>
            <a:pPr marL="171450" indent="-171450">
              <a:buFont typeface="Arial" panose="020B0604020202020204" pitchFamily="34" charset="0"/>
              <a:buChar char="•"/>
            </a:pPr>
            <a:r>
              <a:rPr lang="nb-NO" sz="1200" dirty="0"/>
              <a:t>at foreldre </a:t>
            </a:r>
            <a:r>
              <a:rPr lang="nb-NO" sz="1200" b="0" i="0" u="none" strike="noStrike" kern="1200" dirty="0">
                <a:solidFill>
                  <a:schemeClr val="tx1"/>
                </a:solidFill>
                <a:effectLst/>
                <a:latin typeface="+mn-lt"/>
                <a:ea typeface="+mn-ea"/>
                <a:cs typeface="+mn-cs"/>
              </a:rPr>
              <a:t>må ta ansvar og betale for egne barn (forsørge, § 66)</a:t>
            </a:r>
            <a:endParaRPr lang="nb-NO" sz="1200" b="1"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nb-NO" sz="1200" dirty="0"/>
              <a:t>at barn og unge skal beskyttes mot alle former for fysisk og psykisk vold, mishandling og omsorgssvikt (§ 30) </a:t>
            </a:r>
            <a:endParaRPr lang="nb-NO" sz="1200">
              <a:cs typeface="Arial"/>
            </a:endParaRPr>
          </a:p>
          <a:p>
            <a:pPr marL="171450" indent="-171450">
              <a:buFont typeface="Arial" panose="020B0604020202020204" pitchFamily="34" charset="0"/>
              <a:buChar char="•"/>
            </a:pPr>
            <a:r>
              <a:rPr lang="nb-NO" sz="1200" dirty="0"/>
              <a:t>at barn har rett til å bli hørt i spørsmål som gjelder dem selv, og meningen deres skal tillegges vekt (§ 31) </a:t>
            </a:r>
            <a:endParaRPr lang="nb-NO" sz="1200">
              <a:cs typeface="+mn-cs"/>
            </a:endParaRPr>
          </a:p>
          <a:p>
            <a:pPr marL="285750" indent="-285750">
              <a:buFont typeface="Arial" panose="020B0604020202020204" pitchFamily="34" charset="0"/>
              <a:buChar char="•"/>
            </a:pPr>
            <a:endParaRPr lang="nb-NO" dirty="0">
              <a:cs typeface="+mn-cs"/>
            </a:endParaRPr>
          </a:p>
          <a:p>
            <a:r>
              <a:rPr lang="nb-NO" b="1" dirty="0"/>
              <a:t>Til deg som holder presentasjonen</a:t>
            </a:r>
          </a:p>
          <a:p>
            <a:r>
              <a:rPr lang="nb-NO" b="0" dirty="0"/>
              <a:t>Finn mer informasjon om barneloven i filmene og lenkene under. </a:t>
            </a:r>
          </a:p>
          <a:p>
            <a:endParaRPr lang="nb-NO" b="1" dirty="0"/>
          </a:p>
          <a:p>
            <a:r>
              <a:rPr lang="nb-NO" b="1" dirty="0"/>
              <a:t>Forslag til metode</a:t>
            </a:r>
          </a:p>
          <a:p>
            <a:pPr marL="171450" indent="-171450">
              <a:buFont typeface="Arial" panose="020B0604020202020204" pitchFamily="34" charset="0"/>
              <a:buChar char="•"/>
            </a:pPr>
            <a:r>
              <a:rPr lang="nb-NO" b="0" dirty="0"/>
              <a:t>Del opp i grupper, diskuter punktene og oppsummer i plenum.</a:t>
            </a:r>
            <a:endParaRPr lang="nb-NO" b="0"/>
          </a:p>
          <a:p>
            <a:pPr marL="171450" indent="-171450">
              <a:buFont typeface="Arial" panose="020B0604020202020204" pitchFamily="34" charset="0"/>
              <a:buChar char="•"/>
            </a:pPr>
            <a:r>
              <a:rPr lang="nb-NO" b="0" dirty="0"/>
              <a:t>Film «Voksne skal aldri slå» produsert for NRK Super av Bivrost Film, i samarbeid med Redd Barna: https://nrksuper.no/serie/tema-vold/MSUB05000319/sesong-4/episode-1</a:t>
            </a:r>
            <a:endParaRPr lang="nb-NO" b="0"/>
          </a:p>
          <a:p>
            <a:pPr marL="171450" indent="-171450">
              <a:buFont typeface="Arial" panose="020B0604020202020204" pitchFamily="34" charset="0"/>
              <a:buChar char="•"/>
            </a:pPr>
            <a:r>
              <a:rPr lang="nb-NO" b="0" dirty="0"/>
              <a:t>Bruk problemstillingene fra spørsmålene i filmen som utgangspunkt for dialog. </a:t>
            </a:r>
            <a:endParaRPr lang="nb-NO" b="0"/>
          </a:p>
          <a:p>
            <a:endParaRPr lang="nb-NO" b="1" dirty="0"/>
          </a:p>
          <a:p>
            <a:r>
              <a:rPr lang="nb-NO" b="1" dirty="0"/>
              <a:t>Les mer her</a:t>
            </a:r>
          </a:p>
          <a:p>
            <a:pPr marL="171450" indent="-171450">
              <a:buFont typeface="Arial" panose="020B0604020202020204" pitchFamily="34" charset="0"/>
              <a:buChar char="•"/>
            </a:pPr>
            <a:r>
              <a:rPr lang="nb-NO" b="0" dirty="0"/>
              <a:t>Barneloven: https://lovdata.no/dokument/NL/lov/1981-04-08-7</a:t>
            </a:r>
            <a:endParaRPr lang="nb-NO" b="0"/>
          </a:p>
          <a:p>
            <a:pPr marL="171450" indent="-171450">
              <a:buFont typeface="Arial" panose="020B0604020202020204" pitchFamily="34" charset="0"/>
              <a:buChar char="•"/>
            </a:pPr>
            <a:r>
              <a:rPr lang="nb-NO" dirty="0"/>
              <a:t>Barneombudet: https://barneombudet.no/dine-rettigheter/til-a-ikke-bli-slatt/har-foreldre-lov-til-a-sla/</a:t>
            </a:r>
            <a:endParaRPr lang="nb-NO"/>
          </a:p>
          <a:p>
            <a:pPr marL="171450" indent="-171450">
              <a:buFont typeface="Arial" panose="020B0604020202020204" pitchFamily="34" charset="0"/>
              <a:buChar char="•"/>
            </a:pPr>
            <a:r>
              <a:rPr lang="nb-NO" b="0" dirty="0"/>
              <a:t>Barnekonvensjonen: https://barneombudet.no/dine-rettigheter/barnekonvensjonen</a:t>
            </a:r>
            <a:endParaRPr lang="nb-NO"/>
          </a:p>
        </p:txBody>
      </p:sp>
    </p:spTree>
    <p:extLst>
      <p:ext uri="{BB962C8B-B14F-4D97-AF65-F5344CB8AC3E}">
        <p14:creationId xmlns:p14="http://schemas.microsoft.com/office/powerpoint/2010/main" val="26025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Beskyttelse</a:t>
            </a:r>
          </a:p>
          <a:p>
            <a:endParaRPr lang="nb-NO" dirty="0"/>
          </a:p>
          <a:p>
            <a:r>
              <a:rPr lang="nb-NO" sz="1200" b="1" dirty="0"/>
              <a:t>Støttetekst </a:t>
            </a:r>
            <a:endParaRPr lang="nb-NO" b="1" dirty="0"/>
          </a:p>
          <a:p>
            <a:endParaRPr lang="nb-NO" b="1" dirty="0"/>
          </a:p>
          <a:p>
            <a:r>
              <a:rPr lang="nb-NO" b="1"/>
              <a:t>Barn og beskyttelse</a:t>
            </a:r>
          </a:p>
          <a:p>
            <a:r>
              <a:rPr lang="nb-NO"/>
              <a:t>Barn får tilbud om å ha en samtale med UDI. UDI vurderer om barnet har et eget behov for beskyttelse eller rett til å bli i Norge av andre grunner. Alle barn får eget svar på søknaden sin (vedtak). Når UDI gjør vurderinger som omfatter barn, er det som er best for barnet en del av vurderingen. </a:t>
            </a:r>
          </a:p>
          <a:p>
            <a:endParaRPr lang="nb-NO"/>
          </a:p>
          <a:p>
            <a:r>
              <a:rPr lang="nb-NO"/>
              <a:t>Barn som søker om kollektiv beskyttelse, skal ikke ha samtale med UDI.</a:t>
            </a:r>
          </a:p>
          <a:p>
            <a:endParaRPr lang="nb-NO"/>
          </a:p>
          <a:p>
            <a:r>
              <a:rPr lang="nb-NO" b="1"/>
              <a:t>Myndighetsbeskyttelse</a:t>
            </a:r>
          </a:p>
          <a:p>
            <a:r>
              <a:rPr lang="nb-NO"/>
              <a:t>Du kan bare få beskyttelse i Norge hvis myndighetene i hjemlandet ditt ikke kan eller vil beskytte deg. Det er fordi det er hjemlandet ditt som først og fremst har ansvar for å beskytte deg. Hvis UDI mener at du kan leve trygt og bo i en annen del av hjemlandet ditt, enn den du kommer fra (internflukt), kan du få avslag på søknaden din om beskyttelse i Norge.</a:t>
            </a:r>
          </a:p>
          <a:p>
            <a:endParaRPr lang="nb-NO"/>
          </a:p>
          <a:p>
            <a:r>
              <a:rPr lang="nb-NO" b="1"/>
              <a:t>En fremtidsrettet vurdering</a:t>
            </a:r>
          </a:p>
          <a:p>
            <a:r>
              <a:rPr lang="nb-NO"/>
              <a:t>Når UDI vurderer om du har behov for beskyttelse, vurderer de først og fremst hva du kan oppleve hvis du må reise tilbake til hjemlandet ditt. Det vil si at du får beskyttelse for noe som kan skje i framtiden, ikke for noe som allerede har skjedd. Du kan ha opplevd overgrep eller trusler i hjemlandet ditt, UDI vurderer likevel at du ikke står i fare for å miste livet, bli utsatt for alvorlige overgrep, eller annen forfølgelse hvis du reiser hjem. </a:t>
            </a:r>
          </a:p>
          <a:p>
            <a:endParaRPr lang="nb-NO"/>
          </a:p>
          <a:p>
            <a:r>
              <a:rPr lang="nb-NO" b="1"/>
              <a:t>Oppholdstillatelse på grunn av sterke menneskelige hensyn § 38</a:t>
            </a:r>
          </a:p>
          <a:p>
            <a:r>
              <a:rPr lang="nb-NO"/>
              <a:t>Hvis du ikke har krav på beskyttelse, vurderer UDI om du fyller kravene for å få en oppholdstillatelse på grunn av sterke menneskelige hensyn i stedet. UDI gjør denne vurderingen automatisk. Du kan ikke søke spesielt om det. Du kan få innvilget en oppholdstillatelse på grunn av sterke menneskelige hensyn hvis du for eksempel har nær tilknytning til Norge, eller har svært alvorlige fysiske eller psykiske sykdommer som du ikke kan få behandling for i hjemlandet ditt. Du kan få, men du har ikke rett til en slik tillatelse. Det er ikke mange som får denne tillatelsen.   </a:t>
            </a:r>
          </a:p>
          <a:p>
            <a:endParaRPr lang="nb-NO"/>
          </a:p>
          <a:p>
            <a:r>
              <a:rPr lang="nb-NO" b="1"/>
              <a:t>Midlertidig kollektiv beskyttelse</a:t>
            </a:r>
          </a:p>
          <a:p>
            <a:r>
              <a:rPr lang="nb-NO"/>
              <a:t>Du kan søke om midlertidig kollektiv beskyttelse hvis du er en del av en gruppe som har flyktet fra krig og har behov for beskyttelse. Når du søker om midlertidig kollektiv beskyttelse, får du derfor ikke en individuell vurdering av søknaden din. </a:t>
            </a:r>
          </a:p>
          <a:p>
            <a:endParaRPr lang="nb-NO"/>
          </a:p>
          <a:p>
            <a:r>
              <a:rPr lang="nb-NO" b="1"/>
              <a:t>Ikke alle får bli i Norge </a:t>
            </a:r>
          </a:p>
          <a:p>
            <a:r>
              <a:rPr lang="nb-NO"/>
              <a:t>Du som søker om beskyttelse har gode grunner til å søke. Det du har opplevd eller frykter kan skje i hjemlandet ditt hvis du reiser hjem, er likevel ikke alltid nok til å få bli i Norge. </a:t>
            </a:r>
          </a:p>
          <a:p>
            <a:endParaRPr lang="nb-NO"/>
          </a:p>
          <a:p>
            <a:r>
              <a:rPr lang="nb-NO" b="1"/>
              <a:t>Hvem bestemmer hvem som kan få beskyttelse?</a:t>
            </a:r>
          </a:p>
          <a:p>
            <a:r>
              <a:rPr lang="nb-NO"/>
              <a:t>Etter norske og internasjonale lover bestemmer UDI hvem som skal få beskyttelse. </a:t>
            </a:r>
            <a:r>
              <a:rPr lang="nb-NO" b="0"/>
              <a:t>Det er spesielt to bestemmelser i utlendingsloven som er viktige når UDI vurderer om du har rett til beskyttelse.</a:t>
            </a:r>
          </a:p>
          <a:p>
            <a:endParaRPr lang="nb-NO"/>
          </a:p>
          <a:p>
            <a:r>
              <a:rPr lang="nb-NO" u="none"/>
              <a:t>Den ene bestemmelsen</a:t>
            </a:r>
            <a:r>
              <a:rPr lang="nb-NO"/>
              <a:t>, (utlendingsloven § 28 1 ledd a) som følger Flyktningkonvensjonen, sier at du har rett til beskyttelse hvis du har en velbegrunnet frykt for å miste livet, bli utsatt for alvorlige overgrep eller annen form for forfølgelse på grunn av</a:t>
            </a:r>
          </a:p>
          <a:p>
            <a:pPr marL="171450" indent="-171450">
              <a:buFont typeface="Arial" panose="020B0604020202020204" pitchFamily="34" charset="0"/>
              <a:buChar char="•"/>
            </a:pPr>
            <a:r>
              <a:rPr lang="nb-NO"/>
              <a:t>etnisitet </a:t>
            </a:r>
          </a:p>
          <a:p>
            <a:pPr marL="171450" indent="-171450">
              <a:buFont typeface="Arial" panose="020B0604020202020204" pitchFamily="34" charset="0"/>
              <a:buChar char="•"/>
            </a:pPr>
            <a:r>
              <a:rPr lang="nb-NO"/>
              <a:t>avstamning </a:t>
            </a:r>
          </a:p>
          <a:p>
            <a:pPr marL="171450" indent="-171450">
              <a:buFont typeface="Arial" panose="020B0604020202020204" pitchFamily="34" charset="0"/>
              <a:buChar char="•"/>
            </a:pPr>
            <a:r>
              <a:rPr lang="nb-NO"/>
              <a:t>hudfarge</a:t>
            </a:r>
          </a:p>
          <a:p>
            <a:pPr marL="171450" indent="-171450">
              <a:buFont typeface="Arial" panose="020B0604020202020204" pitchFamily="34" charset="0"/>
              <a:buChar char="•"/>
            </a:pPr>
            <a:r>
              <a:rPr lang="nb-NO"/>
              <a:t>religion</a:t>
            </a:r>
          </a:p>
          <a:p>
            <a:pPr marL="171450" indent="-171450">
              <a:buFont typeface="Arial" panose="020B0604020202020204" pitchFamily="34" charset="0"/>
              <a:buChar char="•"/>
            </a:pPr>
            <a:r>
              <a:rPr lang="nb-NO"/>
              <a:t>nasjonalitet</a:t>
            </a:r>
          </a:p>
          <a:p>
            <a:pPr marL="171450" indent="-171450">
              <a:buFont typeface="Arial" panose="020B0604020202020204" pitchFamily="34" charset="0"/>
              <a:buChar char="•"/>
            </a:pPr>
            <a:r>
              <a:rPr lang="nb-NO"/>
              <a:t>medlemskap i en spesiell sosial gruppe </a:t>
            </a:r>
          </a:p>
          <a:p>
            <a:pPr marL="171450" indent="-171450">
              <a:buFont typeface="Arial" panose="020B0604020202020204" pitchFamily="34" charset="0"/>
              <a:buChar char="•"/>
            </a:pPr>
            <a:r>
              <a:rPr lang="nb-NO"/>
              <a:t>politisk oppfatning</a:t>
            </a:r>
          </a:p>
          <a:p>
            <a:r>
              <a:rPr lang="nb-NO"/>
              <a:t> </a:t>
            </a:r>
          </a:p>
          <a:p>
            <a:r>
              <a:rPr lang="nb-NO"/>
              <a:t>Den andre bestemmelsen, (utlendingsloven § 28 1 ledd b) som følger den Europeiske Menneskerettighetskonvensjonen, sier at du også har rett til beskyttelse, hvis du står i reell fare for å bli utsatt for dødsstraff, tortur, annen umenneskelig eller nedverdigende behandling, eller straff hvis du må reise tilbake til hjemlandet ditt. </a:t>
            </a:r>
          </a:p>
          <a:p>
            <a:endParaRPr lang="nb-NO"/>
          </a:p>
          <a:p>
            <a:endParaRPr lang="nb-NO"/>
          </a:p>
          <a:p>
            <a:r>
              <a:rPr lang="nb-NO" b="1"/>
              <a:t>Til deg som holder presentasjonen </a:t>
            </a:r>
          </a:p>
          <a:p>
            <a:r>
              <a:rPr lang="nb-NO" b="0"/>
              <a:t>Hvis beboer har spørsmål om asylprosessen, gå tilbake til modul 3. </a:t>
            </a:r>
          </a:p>
          <a:p>
            <a:r>
              <a:rPr lang="nb-NO" b="0"/>
              <a:t>Hvis beboer har spørsmål om søknaden sin, kan du si at han/hun må vente til etter møtet, evt. henvis videre til UDI eller andre hjelpeinstanser, eks. SEIF eller NOAS. Asylsaken er en sak mellom asylsøker og norske myndigheter.</a:t>
            </a:r>
          </a:p>
          <a:p>
            <a:endParaRPr lang="nb-NO" b="1"/>
          </a:p>
          <a:p>
            <a:r>
              <a:rPr lang="nb-NO"/>
              <a:t>Les mer om aldersgrenser i retningslinje UDI 2010-075 Høring av medfølgende barn i saker om beskyttelse. Du finner retningslinjen her: https://www.udiregelverk.no/rettskilder/udi-retningslinjer/udi-2010-075/</a:t>
            </a:r>
          </a:p>
          <a:p>
            <a:r>
              <a:rPr lang="nb-NO"/>
              <a:t>Her er litt fra retningslinjen:</a:t>
            </a:r>
          </a:p>
          <a:p>
            <a:pPr marL="171450" indent="-171450">
              <a:buFont typeface="Arial" panose="020B0604020202020204" pitchFamily="34" charset="0"/>
              <a:buChar char="•"/>
            </a:pPr>
            <a:r>
              <a:rPr lang="nb-NO"/>
              <a:t>Barn som har fylt sju år, og yngre barn som er i stand til å danne seg egne synspunkter, skal informeres og gis anledning til å bli hørt før det treffes avgjørelse i sak som angår dem, se utlendingsforskriften § 17-3. </a:t>
            </a:r>
          </a:p>
          <a:p>
            <a:pPr marL="171450" indent="-171450">
              <a:buFont typeface="Arial" panose="020B0604020202020204" pitchFamily="34" charset="0"/>
              <a:buChar char="•"/>
            </a:pPr>
            <a:r>
              <a:rPr lang="nb-NO"/>
              <a:t>At barnet skal være i stand til å danne seg egne synspunkter betyr at det må ha nådd en modenhetsgrad som gjør at det har evne til å mene noe som har betydning for saken. Modenhetsgrensen er en skjønnsmessig regel som retter seg mot barn under sju år. </a:t>
            </a:r>
          </a:p>
          <a:p>
            <a:pPr marL="171450" indent="-171450">
              <a:buFont typeface="Arial" panose="020B0604020202020204" pitchFamily="34" charset="0"/>
              <a:buChar char="•"/>
            </a:pPr>
            <a:r>
              <a:rPr lang="nb-NO"/>
              <a:t>Barn fra sju år skal ha anledning til å uttale seg uansett. Hvor modent barnet er, vil ha betydning for hvor stor vekt uttalelsen tillegges. </a:t>
            </a:r>
          </a:p>
          <a:p>
            <a:pPr marL="171450" indent="-171450">
              <a:buFont typeface="Arial" panose="020B0604020202020204" pitchFamily="34" charset="0"/>
              <a:buChar char="•"/>
            </a:pPr>
            <a:r>
              <a:rPr lang="nb-NO"/>
              <a:t>Medfølgende barn skal få tilbud om samtale i alle saker som blir realitetsbehandlet.</a:t>
            </a:r>
          </a:p>
        </p:txBody>
      </p:sp>
    </p:spTree>
    <p:extLst>
      <p:ext uri="{BB962C8B-B14F-4D97-AF65-F5344CB8AC3E}">
        <p14:creationId xmlns:p14="http://schemas.microsoft.com/office/powerpoint/2010/main" val="380959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400" b="1" dirty="0">
                <a:cs typeface="Arial"/>
              </a:rPr>
              <a:t>Informasjon til barn og unge</a:t>
            </a:r>
          </a:p>
          <a:p>
            <a:pPr>
              <a:defRPr/>
            </a:pPr>
            <a:endParaRPr lang="nb-NO" b="1" dirty="0">
              <a:cs typeface="Arial"/>
            </a:endParaRPr>
          </a:p>
          <a:p>
            <a:pPr>
              <a:defRPr/>
            </a:pPr>
            <a:r>
              <a:rPr lang="nb-NO" b="1">
                <a:cs typeface="Arial"/>
              </a:rPr>
              <a:t>Støttetekst </a:t>
            </a:r>
            <a:endParaRPr lang="nb-NO" b="1">
              <a:cs typeface="Calibri"/>
            </a:endParaRPr>
          </a:p>
          <a:p>
            <a:pPr>
              <a:defRPr/>
            </a:pPr>
            <a:r>
              <a:rPr lang="nb-NO">
                <a:cs typeface="Arial"/>
              </a:rPr>
              <a:t>Barn har rett til å få informasjon. Barn og unge som bor i mottak er i en spesiell livssituasjon, og de må få nok informasjon til å forstå situasjonen de er i. </a:t>
            </a:r>
          </a:p>
          <a:p>
            <a:pPr>
              <a:defRPr/>
            </a:pPr>
            <a:r>
              <a:rPr lang="nb-NO">
                <a:cs typeface="Arial"/>
              </a:rPr>
              <a:t>Det er viktig at dere som er foreldrene deres snakker med dem om hva som har skjedd og hva som kan skje videre (opphold/avslag). </a:t>
            </a:r>
          </a:p>
          <a:p>
            <a:pPr>
              <a:defRPr/>
            </a:pPr>
            <a:endParaRPr lang="en-US" b="0">
              <a:cs typeface="Calibri"/>
            </a:endParaRPr>
          </a:p>
          <a:p>
            <a:pPr>
              <a:defRPr/>
            </a:pPr>
            <a:r>
              <a:rPr lang="nb-NO"/>
              <a:t>I FNs barnekonvensjon artikkel12 står det at barn har rett til å si sin mening og bli hørt. Snakk med barna om asylsøknaden deres. Forbered hele familien på at søknaden kan få to ulike svar, at dere kan få bli i Norge eller at dere må reise hjem. Hvis dere synes det er vanskelig å snakke med barna om dette, kan vi på mottaket hjelpe dere. </a:t>
            </a:r>
            <a:endParaRPr lang="nb-NO">
              <a:cs typeface="Arial"/>
            </a:endParaRPr>
          </a:p>
          <a:p>
            <a:pPr>
              <a:defRPr/>
            </a:pPr>
            <a:endParaRPr lang="nb-NO"/>
          </a:p>
          <a:p>
            <a:pPr>
              <a:defRPr/>
            </a:pPr>
            <a:r>
              <a:rPr lang="nb-NO"/>
              <a:t>Det er laget nettsider for barn og voksne, med informasjon om asyl og retur, som heter </a:t>
            </a:r>
            <a:r>
              <a:rPr lang="nb-NO" b="1"/>
              <a:t>asylbarn.no </a:t>
            </a:r>
            <a:r>
              <a:rPr lang="nb-NO"/>
              <a:t>og </a:t>
            </a:r>
            <a:r>
              <a:rPr lang="nb-NO" b="1"/>
              <a:t>asylinfo.no. </a:t>
            </a:r>
            <a:r>
              <a:rPr lang="nb-NO"/>
              <a:t>Informasjonen er på flere språk. Du finner også flere filmer på nettsiden.  </a:t>
            </a:r>
            <a:endParaRPr lang="nb-NO">
              <a:cs typeface="Arial"/>
            </a:endParaRPr>
          </a:p>
          <a:p>
            <a:pPr>
              <a:defRPr/>
            </a:pPr>
            <a:endParaRPr lang="en-US"/>
          </a:p>
          <a:p>
            <a:pPr marL="0" marR="0" lvl="0" indent="0" algn="l" defTabSz="1088776" rtl="0" eaLnBrk="1" fontAlgn="auto" latinLnBrk="0" hangingPunct="1">
              <a:lnSpc>
                <a:spcPct val="100000"/>
              </a:lnSpc>
              <a:spcBef>
                <a:spcPts val="0"/>
              </a:spcBef>
              <a:spcAft>
                <a:spcPts val="0"/>
              </a:spcAft>
              <a:buClrTx/>
              <a:buSzTx/>
              <a:buFontTx/>
              <a:buNone/>
              <a:tabLst/>
              <a:defRPr/>
            </a:pPr>
            <a:r>
              <a:rPr lang="nb-NO" b="1" i="0">
                <a:cs typeface="Arial"/>
              </a:rPr>
              <a:t>Generell informasjon til barn</a:t>
            </a:r>
          </a:p>
          <a:p>
            <a:r>
              <a:rPr lang="nb-NO"/>
              <a:t>Barn mellom 12 og 18 år har eget informasjonsprogram på mottaket. De får blant annet informasjon om</a:t>
            </a:r>
            <a:endParaRPr lang="nb-NO">
              <a:cs typeface="Arial"/>
            </a:endParaRPr>
          </a:p>
          <a:p>
            <a:endParaRPr lang="nb-NO"/>
          </a:p>
          <a:p>
            <a:pPr marL="171450" indent="-171450">
              <a:buFont typeface="Arial" panose="020B0604020202020204" pitchFamily="34" charset="0"/>
              <a:buChar char="•"/>
            </a:pPr>
            <a:r>
              <a:rPr lang="nb-NO" b="0"/>
              <a:t>barnekonvensjonen</a:t>
            </a:r>
            <a:endParaRPr lang="nb-NO" b="0">
              <a:cs typeface="Arial"/>
            </a:endParaRP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asylprosessen</a:t>
            </a:r>
            <a:endParaRPr lang="nb-NO" sz="1200" b="0" i="0" u="none" strike="noStrike" kern="1200">
              <a:solidFill>
                <a:schemeClr val="tx1"/>
              </a:solidFill>
              <a:effectLst/>
              <a:latin typeface="+mn-lt"/>
              <a:cs typeface="Arial"/>
            </a:endParaRP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ungdomstid og familie</a:t>
            </a:r>
            <a:endParaRPr lang="nb-NO" sz="1200" b="0" i="0" u="none" strike="noStrike" kern="1200">
              <a:solidFill>
                <a:schemeClr val="tx1"/>
              </a:solidFill>
              <a:effectLst/>
              <a:latin typeface="+mn-lt"/>
              <a:cs typeface="Arial"/>
            </a:endParaRP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helse</a:t>
            </a:r>
            <a:endParaRPr lang="nb-NO" sz="1200" b="0" i="0" u="none" strike="noStrike" kern="1200">
              <a:solidFill>
                <a:schemeClr val="tx1"/>
              </a:solidFill>
              <a:effectLst/>
              <a:latin typeface="+mn-lt"/>
              <a:cs typeface="Arial"/>
            </a:endParaRP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samfunnsforhold</a:t>
            </a:r>
            <a:r>
              <a:rPr lang="nb-NO" sz="1200"/>
              <a:t> </a:t>
            </a:r>
            <a:endParaRPr lang="nb-NO" sz="1200" b="0" i="0" u="none" strike="noStrike" kern="1200">
              <a:solidFill>
                <a:schemeClr val="tx1"/>
              </a:solidFill>
              <a:effectLst/>
              <a:latin typeface="+mn-lt"/>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u="none" strike="noStrike" kern="1200">
                <a:solidFill>
                  <a:schemeClr val="tx1"/>
                </a:solidFill>
                <a:effectLst/>
                <a:latin typeface="+mn-lt"/>
                <a:ea typeface="+mn-ea"/>
                <a:cs typeface="+mn-cs"/>
              </a:rPr>
              <a:t>retur</a:t>
            </a:r>
            <a:endParaRPr lang="nb-NO" sz="1200" b="0" i="0" u="none" strike="noStrike" kern="1200">
              <a:solidFill>
                <a:schemeClr val="tx1"/>
              </a:solidFill>
              <a:effectLst/>
              <a:latin typeface="+mn-lt"/>
              <a:cs typeface="Arial"/>
            </a:endParaRPr>
          </a:p>
          <a:p>
            <a:pPr marL="0" indent="0">
              <a:buFont typeface="Arial" panose="020B0604020202020204" pitchFamily="34" charset="0"/>
              <a:buNone/>
            </a:pPr>
            <a:endParaRPr lang="nb-NO" sz="1400" b="0" i="0" u="none" strike="noStrike" kern="1200">
              <a:solidFill>
                <a:schemeClr val="tx1"/>
              </a:solidFill>
              <a:effectLst/>
              <a:latin typeface="+mn-lt"/>
              <a:ea typeface="+mn-ea"/>
              <a:cs typeface="+mn-cs"/>
            </a:endParaRPr>
          </a:p>
          <a:p>
            <a:r>
              <a:rPr lang="nb-NO" sz="1200" b="0" i="0" u="none" strike="noStrike" kern="1200">
                <a:solidFill>
                  <a:schemeClr val="tx1"/>
                </a:solidFill>
                <a:effectLst/>
                <a:latin typeface="+mn-lt"/>
                <a:ea typeface="+mn-ea"/>
                <a:cs typeface="+mn-cs"/>
              </a:rPr>
              <a:t>Alle temaene tar utgangspunkt i FNs barnekonvensjon.</a:t>
            </a:r>
            <a:r>
              <a:rPr lang="nb-NO" sz="1200"/>
              <a:t> </a:t>
            </a:r>
            <a:endParaRPr lang="nb-NO" sz="1200">
              <a:cs typeface="Arial"/>
            </a:endParaRPr>
          </a:p>
          <a:p>
            <a:endParaRPr lang="nb-NO"/>
          </a:p>
          <a:p>
            <a:r>
              <a:rPr lang="nb-NO"/>
              <a:t>Barn under 12 år har også rett til å si sin mening og bli hørt i saker som angår dem. Det betyr at barn under 12 år også har rett til å få informasjon som gjør at de forstår familiens situasjon i Norge, hvor i asylprosessen de er og hva som kan skje videre. Dere kan bruke asylbarn.no som hjelp til å forklare barna dette. </a:t>
            </a:r>
            <a:endParaRPr lang="nb-NO">
              <a:cs typeface="Arial"/>
            </a:endParaRPr>
          </a:p>
          <a:p>
            <a:endParaRPr lang="nb-NO"/>
          </a:p>
          <a:p>
            <a:r>
              <a:rPr lang="nb-NO"/>
              <a:t>Hvis dere trenger råd og veiledning om hvordan dere skal snakke med barna om asylsaken deres, kan vi på mottaket hjelpe dere.</a:t>
            </a:r>
          </a:p>
          <a:p>
            <a:endParaRPr lang="nb-NO"/>
          </a:p>
          <a:p>
            <a:pPr marL="0" marR="0" lvl="0" indent="0" algn="l" defTabSz="1088776" rtl="0" eaLnBrk="1" fontAlgn="auto" latinLnBrk="0" hangingPunct="1">
              <a:lnSpc>
                <a:spcPct val="100000"/>
              </a:lnSpc>
              <a:spcBef>
                <a:spcPts val="0"/>
              </a:spcBef>
              <a:spcAft>
                <a:spcPts val="0"/>
              </a:spcAft>
              <a:buClrTx/>
              <a:buSzTx/>
              <a:buFontTx/>
              <a:buNone/>
              <a:tabLst/>
              <a:defRPr/>
            </a:pPr>
            <a:r>
              <a:rPr lang="en-US" b="1" err="1">
                <a:cs typeface="Arial"/>
              </a:rPr>
              <a:t>Til</a:t>
            </a:r>
            <a:r>
              <a:rPr lang="en-US" b="1">
                <a:cs typeface="Arial"/>
              </a:rPr>
              <a:t> deg </a:t>
            </a:r>
            <a:r>
              <a:rPr lang="en-US" b="1" err="1">
                <a:cs typeface="Arial"/>
              </a:rPr>
              <a:t>som</a:t>
            </a:r>
            <a:r>
              <a:rPr lang="en-US" b="1">
                <a:cs typeface="Arial"/>
              </a:rPr>
              <a:t> holder </a:t>
            </a:r>
            <a:r>
              <a:rPr lang="en-US" b="1" err="1">
                <a:cs typeface="Arial"/>
              </a:rPr>
              <a:t>presentasjonen</a:t>
            </a:r>
            <a:endParaRPr lang="en-US" b="1">
              <a:cs typeface="Arial"/>
            </a:endParaRPr>
          </a:p>
          <a:p>
            <a:pPr>
              <a:defRPr/>
            </a:pPr>
            <a:endParaRPr lang="nb-NO" b="1"/>
          </a:p>
          <a:p>
            <a:pPr>
              <a:defRPr/>
            </a:pPr>
            <a:r>
              <a:rPr lang="nb-NO" b="1"/>
              <a:t>Forslag til metode</a:t>
            </a:r>
            <a:endParaRPr lang="nb-NO" b="1">
              <a:cs typeface="Arial"/>
            </a:endParaRPr>
          </a:p>
          <a:p>
            <a:pPr>
              <a:defRPr/>
            </a:pPr>
            <a:r>
              <a:rPr lang="nb-NO"/>
              <a:t>Vis nettsidene asylbarn.no og asylinfo.no på storskjerm for å vise de ulike språkene. Beboere med smarttelefon kan også se nettsidene på telefonene sine.</a:t>
            </a:r>
            <a:endParaRPr lang="nb-NO" b="0">
              <a:cs typeface="Arial"/>
            </a:endParaRPr>
          </a:p>
          <a:p>
            <a:pPr>
              <a:defRPr/>
            </a:pPr>
            <a:endParaRPr lang="nb-NO">
              <a:cs typeface="Calibri"/>
            </a:endParaRPr>
          </a:p>
          <a:p>
            <a:pPr>
              <a:defRPr/>
            </a:pPr>
            <a:r>
              <a:rPr lang="nb-NO" b="1">
                <a:cs typeface="Arial"/>
              </a:rPr>
              <a:t>Les mer her</a:t>
            </a:r>
          </a:p>
          <a:p>
            <a:pPr marL="171450" indent="-171450">
              <a:buFont typeface="Arial" panose="020B0604020202020204" pitchFamily="34" charset="0"/>
              <a:buChar char="•"/>
              <a:defRPr/>
            </a:pPr>
            <a:r>
              <a:rPr lang="nb-NO">
                <a:cs typeface="Arial"/>
              </a:rPr>
              <a:t>Nettside for barn, med informasjon om asyl og retur: </a:t>
            </a:r>
            <a:r>
              <a:rPr lang="nb-NO"/>
              <a:t>https://asylbarn.no/</a:t>
            </a:r>
          </a:p>
          <a:p>
            <a:pPr marL="171450" indent="-171450">
              <a:buFont typeface="Arial" panose="020B0604020202020204" pitchFamily="34" charset="0"/>
              <a:buChar char="•"/>
              <a:defRPr/>
            </a:pPr>
            <a:r>
              <a:rPr lang="nb-NO"/>
              <a:t>Nettside for de over 18 år om asyl og retur: https://asylinfo.no/</a:t>
            </a:r>
          </a:p>
          <a:p>
            <a:pPr marL="171450" indent="-171450">
              <a:buFont typeface="Arial" panose="020B0604020202020204" pitchFamily="34" charset="0"/>
              <a:buChar char="•"/>
              <a:defRPr/>
            </a:pPr>
            <a:r>
              <a:rPr lang="nb-NO">
                <a:cs typeface="Arial"/>
              </a:rPr>
              <a:t>Krav til drift av plasser for enslige mindreårige: https://udi.no/globalassets/global/asylmottak/krav-til-drift-av-plasser-for-enslige-mindrearige.pdf</a:t>
            </a:r>
          </a:p>
          <a:p>
            <a:pPr marL="171450" indent="-171450">
              <a:buFont typeface="Arial" panose="020B0604020202020204" pitchFamily="34" charset="0"/>
              <a:buChar char="•"/>
              <a:defRPr/>
            </a:pPr>
            <a:r>
              <a:rPr lang="nb-NO">
                <a:cs typeface="Arial"/>
              </a:rPr>
              <a:t>Informasjonsarbeid for barn og unge: https://udi.no/asylmottak/jobber-i-mottak/informasjonsarbeid-i-mottaket/informasjonsarbeid-for-barn-og-unge/UNE sin nettside for barn og unge: https://www.une.no/ung/</a:t>
            </a:r>
          </a:p>
          <a:p>
            <a:pPr marL="171450" indent="-171450">
              <a:buFont typeface="Arial" panose="020B0604020202020204" pitchFamily="34" charset="0"/>
              <a:buChar char="•"/>
              <a:defRPr/>
            </a:pPr>
            <a:r>
              <a:rPr lang="nb-NO">
                <a:cs typeface="Arial"/>
              </a:rPr>
              <a:t>Redd Barna - en kortversjon av Barnekonvensjonen med filmsnutter og ekstramateriale: https://www.reddbarna.no/vart-arbeid/barns-rettigheter/barnekonvensjonen-i-kortversjon/</a:t>
            </a:r>
          </a:p>
        </p:txBody>
      </p:sp>
    </p:spTree>
    <p:extLst>
      <p:ext uri="{BB962C8B-B14F-4D97-AF65-F5344CB8AC3E}">
        <p14:creationId xmlns:p14="http://schemas.microsoft.com/office/powerpoint/2010/main" val="3437852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Aldersgrenser</a:t>
            </a:r>
          </a:p>
          <a:p>
            <a:endParaRPr lang="nb-NO" b="1"/>
          </a:p>
          <a:p>
            <a:r>
              <a:rPr lang="nb-NO" b="1"/>
              <a:t>Støttetekst </a:t>
            </a:r>
          </a:p>
          <a:p>
            <a:r>
              <a:rPr lang="nb-NO"/>
              <a:t>Barn får flere rettigheter når de blir eldre. Her er noen eksempler. </a:t>
            </a:r>
            <a:endParaRPr lang="nb-NO" b="1"/>
          </a:p>
          <a:p>
            <a:endParaRPr lang="nb-NO"/>
          </a:p>
          <a:p>
            <a:r>
              <a:rPr lang="nb-NO" b="1"/>
              <a:t>Fra de er sju år har barn </a:t>
            </a:r>
          </a:p>
          <a:p>
            <a:pPr marL="171450" indent="-171450">
              <a:buFont typeface="Arial" panose="020B0604020202020204" pitchFamily="34" charset="0"/>
              <a:buChar char="•"/>
            </a:pPr>
            <a:r>
              <a:rPr lang="nb-NO"/>
              <a:t>rett til å si sin mening før foreldrene tar avgjørelser som gjelder dem </a:t>
            </a:r>
          </a:p>
          <a:p>
            <a:pPr marL="171450" indent="-171450">
              <a:buFont typeface="Arial" panose="020B0604020202020204" pitchFamily="34" charset="0"/>
              <a:buChar char="•"/>
            </a:pPr>
            <a:r>
              <a:rPr lang="nb-NO"/>
              <a:t>mulighet til å uttale seg i saker som angår dem, som for eksempel hvor de skal bo hvis foreldrene ikke bor sammen</a:t>
            </a:r>
          </a:p>
          <a:p>
            <a:endParaRPr lang="nb-NO"/>
          </a:p>
          <a:p>
            <a:r>
              <a:rPr lang="nb-NO" b="1"/>
              <a:t>Fra de er 12 år har barn  </a:t>
            </a:r>
          </a:p>
          <a:p>
            <a:pPr marL="171450" indent="-171450">
              <a:buFont typeface="Arial" panose="020B0604020202020204" pitchFamily="34" charset="0"/>
              <a:buChar char="•"/>
            </a:pPr>
            <a:r>
              <a:rPr lang="nb-NO"/>
              <a:t>rett til å bli hørt når det gjelder hvem av foreldrene de skal bo sammen med</a:t>
            </a:r>
          </a:p>
          <a:p>
            <a:pPr marL="171450" indent="-171450">
              <a:buFont typeface="Arial" panose="020B0604020202020204" pitchFamily="34" charset="0"/>
              <a:buChar char="•"/>
            </a:pPr>
            <a:r>
              <a:rPr lang="nb-NO"/>
              <a:t>rett til å velge selv om de skal bli adoptert </a:t>
            </a:r>
          </a:p>
          <a:p>
            <a:pPr marL="171450" indent="-171450">
              <a:buFont typeface="Arial" panose="020B0604020202020204" pitchFamily="34" charset="0"/>
              <a:buChar char="•"/>
            </a:pPr>
            <a:r>
              <a:rPr lang="nb-NO"/>
              <a:t>rett til å nekte og skifte etternavn selv om en av foreldrene gjør det</a:t>
            </a:r>
          </a:p>
          <a:p>
            <a:endParaRPr lang="nb-NO"/>
          </a:p>
          <a:p>
            <a:r>
              <a:rPr lang="nb-NO" b="1"/>
              <a:t>Fra de er 13 år kan barn</a:t>
            </a:r>
          </a:p>
          <a:p>
            <a:pPr marL="171450" indent="-171450">
              <a:buFont typeface="Arial" panose="020B0604020202020204" pitchFamily="34" charset="0"/>
              <a:buChar char="•"/>
            </a:pPr>
            <a:r>
              <a:rPr lang="nb-NO"/>
              <a:t>jobbe som for eksempel barnevakt eller jordbærplukker. Arbeidet må være enkelt, og det må ikke gå utover skole eller helse. Foreldrene må være enige i at barnet jobber.</a:t>
            </a:r>
          </a:p>
          <a:p>
            <a:endParaRPr lang="nb-NO" b="1"/>
          </a:p>
          <a:p>
            <a:r>
              <a:rPr lang="nb-NO" b="1"/>
              <a:t>Fra de er 15 år kan barn</a:t>
            </a:r>
          </a:p>
          <a:p>
            <a:pPr marL="171450" indent="-171450">
              <a:buFont typeface="Arial" panose="020B0604020202020204" pitchFamily="34" charset="0"/>
              <a:buChar char="•"/>
            </a:pPr>
            <a:r>
              <a:rPr lang="nb-NO"/>
              <a:t>bestemme om han eller hun vil begynne eller fortsette i videregående opplæring, og selv velge utdanning. Foreldrene kan være uenige i valget, men kan ikke hindre barnet i å gjøre det. </a:t>
            </a:r>
          </a:p>
          <a:p>
            <a:pPr marL="171450" indent="-171450">
              <a:buFont typeface="Arial" panose="020B0604020202020204" pitchFamily="34" charset="0"/>
              <a:buChar char="•"/>
            </a:pPr>
            <a:r>
              <a:rPr lang="nb-NO"/>
              <a:t>melde seg inn og ut av foreninger og trossamfunn (jf. trossamfunnsloven § 3). Foreldrene kan være uenige i valget, men kan ikke hindre barnet i å gjøre dette. </a:t>
            </a:r>
          </a:p>
          <a:p>
            <a:pPr marL="171450" indent="-171450">
              <a:buFont typeface="Arial" panose="020B0604020202020204" pitchFamily="34" charset="0"/>
              <a:buChar char="•"/>
            </a:pPr>
            <a:r>
              <a:rPr lang="nb-NO"/>
              <a:t>bli straffet med fengsel eller pengebot hvis de bryter loven (over den kriminelle lavalder)</a:t>
            </a:r>
          </a:p>
          <a:p>
            <a:endParaRPr lang="nb-NO"/>
          </a:p>
          <a:p>
            <a:r>
              <a:rPr lang="nb-NO" b="1"/>
              <a:t>Fra de er 16 år kan barn</a:t>
            </a:r>
          </a:p>
          <a:p>
            <a:pPr marL="171450" indent="-171450">
              <a:buFont typeface="Arial" panose="020B0604020202020204" pitchFamily="34" charset="0"/>
              <a:buChar char="•"/>
            </a:pPr>
            <a:r>
              <a:rPr lang="nb-NO"/>
              <a:t>øvelseskjøre med bil (ledsageren må ha fylt 25 år og ha hatt sertifikat sammenhengende i over 5 år)</a:t>
            </a:r>
          </a:p>
          <a:p>
            <a:pPr marL="171450" indent="-171450">
              <a:buFont typeface="Arial" panose="020B0604020202020204" pitchFamily="34" charset="0"/>
              <a:buChar char="•"/>
            </a:pPr>
            <a:r>
              <a:rPr lang="nb-NO"/>
              <a:t>ta mopedførerbevis og førerprøven for lett motorsykkel og traktor</a:t>
            </a:r>
          </a:p>
          <a:p>
            <a:pPr marL="171450" indent="-171450">
              <a:buFont typeface="Arial" panose="020B0604020202020204" pitchFamily="34" charset="0"/>
              <a:buChar char="•"/>
            </a:pPr>
            <a:r>
              <a:rPr lang="nb-NO"/>
              <a:t>søke lån og stipend til videregående opplæring </a:t>
            </a:r>
          </a:p>
          <a:p>
            <a:pPr marL="171450" indent="-171450">
              <a:buFont typeface="Arial" panose="020B0604020202020204" pitchFamily="34" charset="0"/>
              <a:buChar char="•"/>
            </a:pPr>
            <a:r>
              <a:rPr lang="nb-NO"/>
              <a:t>gå til lege alene </a:t>
            </a:r>
          </a:p>
          <a:p>
            <a:pPr marL="171450" indent="-171450">
              <a:buFont typeface="Arial" panose="020B0604020202020204" pitchFamily="34" charset="0"/>
              <a:buChar char="•"/>
            </a:pPr>
            <a:r>
              <a:rPr lang="nb-NO"/>
              <a:t>selv bestemme å ta abort </a:t>
            </a:r>
          </a:p>
          <a:p>
            <a:endParaRPr lang="nb-NO" b="1"/>
          </a:p>
          <a:p>
            <a:r>
              <a:rPr lang="nb-NO" b="1"/>
              <a:t>Fra de er 17 år kan barn</a:t>
            </a:r>
          </a:p>
          <a:p>
            <a:pPr marL="171450" indent="-171450">
              <a:buFont typeface="Arial" panose="020B0604020202020204" pitchFamily="34" charset="0"/>
              <a:buChar char="•"/>
            </a:pPr>
            <a:r>
              <a:rPr lang="nb-NO"/>
              <a:t>øvelseskjøre med tung motorsykkel, lastebil, vogntog og tilhenger til lett bil (på bestemte vilkår)</a:t>
            </a:r>
          </a:p>
          <a:p>
            <a:pPr marL="285750" indent="-285750">
              <a:buFont typeface="Arial" panose="020B0604020202020204" pitchFamily="34" charset="0"/>
              <a:buChar char="•"/>
            </a:pPr>
            <a:endParaRPr lang="nb-NO"/>
          </a:p>
          <a:p>
            <a:pPr marL="0" indent="0">
              <a:buFont typeface="Arial" panose="020B0604020202020204" pitchFamily="34" charset="0"/>
              <a:buNone/>
            </a:pPr>
            <a:r>
              <a:rPr lang="nb-NO" b="1"/>
              <a:t>Fra de er 18 år </a:t>
            </a:r>
          </a:p>
          <a:p>
            <a:pPr marL="171450" indent="-171450">
              <a:buFont typeface="Arial" panose="020B0604020202020204" pitchFamily="34" charset="0"/>
              <a:buChar char="•"/>
            </a:pPr>
            <a:r>
              <a:rPr lang="nb-NO"/>
              <a:t>er de myndige</a:t>
            </a:r>
          </a:p>
          <a:p>
            <a:pPr marL="171450" indent="-171450">
              <a:buFont typeface="Arial" panose="020B0604020202020204" pitchFamily="34" charset="0"/>
              <a:buChar char="•"/>
            </a:pPr>
            <a:r>
              <a:rPr lang="nb-NO"/>
              <a:t>kan de gifte seg</a:t>
            </a:r>
          </a:p>
          <a:p>
            <a:pPr marL="171450" indent="-171450">
              <a:buFont typeface="Arial" panose="020B0604020202020204" pitchFamily="34" charset="0"/>
              <a:buChar char="•"/>
            </a:pPr>
            <a:r>
              <a:rPr lang="nb-NO"/>
              <a:t>kan de ta førerkort på bil og tung motorsykkel</a:t>
            </a:r>
          </a:p>
          <a:p>
            <a:pPr marL="171450" indent="-171450">
              <a:buFont typeface="Arial" panose="020B0604020202020204" pitchFamily="34" charset="0"/>
              <a:buChar char="•"/>
            </a:pPr>
            <a:r>
              <a:rPr lang="nb-NO"/>
              <a:t>kan de kjøpe sigaretter, vin og øl</a:t>
            </a:r>
          </a:p>
          <a:p>
            <a:pPr marL="171450" indent="-171450">
              <a:buFont typeface="Arial" panose="020B0604020202020204" pitchFamily="34" charset="0"/>
              <a:buChar char="•"/>
            </a:pPr>
            <a:r>
              <a:rPr lang="nb-NO"/>
              <a:t>kan de stemme ved kommune- og stortingsvalg</a:t>
            </a:r>
          </a:p>
          <a:p>
            <a:endParaRPr lang="nb-NO"/>
          </a:p>
          <a:p>
            <a:r>
              <a:rPr lang="nb-NO" b="1"/>
              <a:t>Til deg som holder presentasjonen</a:t>
            </a:r>
          </a:p>
          <a:p>
            <a:r>
              <a:rPr lang="nb-NO" b="0"/>
              <a:t>Det er ingen nedre aldersgrense for når barn kan si, eller på annen måte uttrykke meningen om saker som handler om dem. Foreldrene skal høre hva barnet mener før de bestemmer noe som påvirker dem. Det betyr ikke at barn kan bestemme, men at de har rett til å bli tatt på alvor. </a:t>
            </a:r>
          </a:p>
          <a:p>
            <a:endParaRPr lang="nb-NO" b="0"/>
          </a:p>
          <a:p>
            <a:r>
              <a:rPr lang="nb-NO" b="0"/>
              <a:t>Du finner mer informasjon om aldersgrenser i lenkene under:</a:t>
            </a:r>
          </a:p>
          <a:p>
            <a:pPr marL="171450" indent="-171450">
              <a:buFont typeface="Arial" panose="020B0604020202020204" pitchFamily="34" charset="0"/>
              <a:buChar char="•"/>
            </a:pPr>
            <a:r>
              <a:rPr lang="nb-NO"/>
              <a:t>Når er du gammel nok: https://www.ung.no/Familie/858_N%C3%A5r_er_du_gammel_nok.html</a:t>
            </a:r>
          </a:p>
          <a:p>
            <a:pPr marL="171450" indent="-171450">
              <a:buFont typeface="Arial" panose="020B0604020202020204" pitchFamily="34" charset="0"/>
              <a:buChar char="•"/>
            </a:pPr>
            <a:r>
              <a:rPr lang="nb-NO"/>
              <a:t>Barneloven: https://lovdata.no/dokument/NL/lov/1981-04-08-7</a:t>
            </a:r>
          </a:p>
        </p:txBody>
      </p:sp>
    </p:spTree>
    <p:extLst>
      <p:ext uri="{BB962C8B-B14F-4D97-AF65-F5344CB8AC3E}">
        <p14:creationId xmlns:p14="http://schemas.microsoft.com/office/powerpoint/2010/main" val="280307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cs typeface="Calibri"/>
              </a:rPr>
              <a:t>Refleksjonsoppgave</a:t>
            </a:r>
            <a:r>
              <a:rPr lang="en-US" sz="1400" b="1" dirty="0">
                <a:cs typeface="Calibri"/>
              </a:rPr>
              <a:t> om barns </a:t>
            </a:r>
            <a:r>
              <a:rPr lang="en-US" sz="1400" b="1" dirty="0" err="1">
                <a:cs typeface="Calibri"/>
              </a:rPr>
              <a:t>rettigheter</a:t>
            </a:r>
            <a:endParaRPr lang="en-US" sz="1400" b="1" dirty="0">
              <a:cs typeface="Calibri"/>
            </a:endParaRPr>
          </a:p>
          <a:p>
            <a:endParaRPr lang="nb-NO" b="1"/>
          </a:p>
          <a:p>
            <a:r>
              <a:rPr lang="nb-NO" b="1"/>
              <a:t>Forslag til spørsmål</a:t>
            </a:r>
          </a:p>
          <a:p>
            <a:pPr marL="171450" indent="-171450">
              <a:buFont typeface="Arial" panose="020B0604020202020204" pitchFamily="34" charset="0"/>
              <a:buChar char="•"/>
            </a:pPr>
            <a:r>
              <a:rPr lang="nb-NO"/>
              <a:t>Hva mener dere er den viktigste grunnen til å involvere barn?</a:t>
            </a:r>
          </a:p>
          <a:p>
            <a:pPr marL="171450" indent="-171450">
              <a:buFont typeface="Arial" panose="020B0604020202020204" pitchFamily="34" charset="0"/>
              <a:buChar char="•"/>
            </a:pPr>
            <a:r>
              <a:rPr lang="nb-NO"/>
              <a:t>Gi minst to eksempler på når barn har blitt involvert i saker som angår dem?</a:t>
            </a:r>
          </a:p>
          <a:p>
            <a:pPr marL="171450" indent="-171450">
              <a:buFont typeface="Arial" panose="020B0604020202020204" pitchFamily="34" charset="0"/>
              <a:buChar char="•"/>
            </a:pPr>
            <a:r>
              <a:rPr lang="nb-NO"/>
              <a:t>Er det saker hvor barn ikke bør involveres? Evt. hvilke og hvorfor?</a:t>
            </a:r>
          </a:p>
          <a:p>
            <a:endParaRPr lang="nb-NO"/>
          </a:p>
          <a:p>
            <a:r>
              <a:rPr lang="nb-NO"/>
              <a:t>Hvor finner du barns rettigheter?</a:t>
            </a:r>
          </a:p>
          <a:p>
            <a:endParaRPr lang="nb-NO"/>
          </a:p>
          <a:p>
            <a:r>
              <a:rPr lang="nb-NO" b="1"/>
              <a:t>Metodeforslag</a:t>
            </a:r>
          </a:p>
          <a:p>
            <a:r>
              <a:rPr lang="nb-NO"/>
              <a:t>Del opp i grupper, og oppsummer i plenum.</a:t>
            </a:r>
          </a:p>
          <a:p>
            <a:endParaRPr lang="nb-NO"/>
          </a:p>
        </p:txBody>
      </p:sp>
    </p:spTree>
    <p:extLst>
      <p:ext uri="{BB962C8B-B14F-4D97-AF65-F5344CB8AC3E}">
        <p14:creationId xmlns:p14="http://schemas.microsoft.com/office/powerpoint/2010/main" val="1206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Oppsummering om barns rettigheter</a:t>
            </a:r>
          </a:p>
          <a:p>
            <a:endParaRPr lang="nb-NO" b="1"/>
          </a:p>
          <a:p>
            <a:r>
              <a:rPr lang="nb-NO" b="1"/>
              <a:t>Til deg som holder presentasjonen</a:t>
            </a:r>
          </a:p>
          <a:p>
            <a:r>
              <a:rPr lang="nb-NO"/>
              <a:t>Repeter kort temaene dere har gått igjennom i dag. Rekker du mer enn foil 1-13 på ett møte, venter du med oppsummeringen/evalueringen til du er ferdig for dagen. </a:t>
            </a:r>
          </a:p>
          <a:p>
            <a:r>
              <a:rPr lang="nb-NO"/>
              <a:t>Still spørsmål til gruppen, for å sjekke om informasjonen er forstått. </a:t>
            </a:r>
          </a:p>
          <a:p>
            <a:r>
              <a:rPr lang="nb-NO"/>
              <a:t>Spør om det er noe som fortsatt er uklart, og hvordan møtene kan bli mer nyttige og lærerike. </a:t>
            </a:r>
          </a:p>
          <a:p>
            <a:endParaRPr lang="nb-NO" b="1"/>
          </a:p>
          <a:p>
            <a:r>
              <a:rPr lang="nb-NO" b="1"/>
              <a:t>Forslag til spørsmål</a:t>
            </a:r>
          </a:p>
          <a:p>
            <a:pPr marL="171450" indent="-171450">
              <a:buFont typeface="Arial" panose="020B0604020202020204" pitchFamily="34" charset="0"/>
              <a:buChar char="•"/>
            </a:pPr>
            <a:r>
              <a:rPr lang="nb-NO"/>
              <a:t>Er det noe du lurer på?</a:t>
            </a:r>
          </a:p>
          <a:p>
            <a:pPr marL="171450" indent="-171450">
              <a:buFont typeface="Arial" panose="020B0604020202020204" pitchFamily="34" charset="0"/>
              <a:buChar char="•"/>
            </a:pPr>
            <a:r>
              <a:rPr lang="nb-NO"/>
              <a:t>Er det noe vi kan forklare bedre?</a:t>
            </a:r>
          </a:p>
          <a:p>
            <a:pPr marL="171450" indent="-171450">
              <a:buFont typeface="Arial" panose="020B0604020202020204" pitchFamily="34" charset="0"/>
              <a:buChar char="•"/>
            </a:pPr>
            <a:r>
              <a:rPr lang="nb-NO"/>
              <a:t>Er det informasjon du savner?</a:t>
            </a:r>
          </a:p>
          <a:p>
            <a:pPr marL="171450" indent="-171450">
              <a:buFont typeface="Arial" panose="020B0604020202020204" pitchFamily="34" charset="0"/>
              <a:buChar char="•"/>
            </a:pPr>
            <a:r>
              <a:rPr lang="nb-NO"/>
              <a:t>Kan møtene bli mer nyttige og lærerike?</a:t>
            </a:r>
          </a:p>
          <a:p>
            <a:endParaRPr lang="nb-NO"/>
          </a:p>
          <a:p>
            <a:r>
              <a:rPr lang="nb-NO"/>
              <a:t>Husk å si hva som er temaet for neste møte. Spør om det er noe spesielt de vil fokusere på/vil ha informasjon om. </a:t>
            </a:r>
          </a:p>
          <a:p>
            <a:endParaRPr lang="nb-NO"/>
          </a:p>
          <a:p>
            <a:r>
              <a:rPr lang="nb-NO" b="1"/>
              <a:t>Du kan også </a:t>
            </a:r>
          </a:p>
          <a:p>
            <a:r>
              <a:rPr lang="nb-NO"/>
              <a:t>Ta en runde og be beboerne om å si en ting de husker fra det dere har snakket om. Styr runden, legg til hvis noe mangler. Hvis noen ikke vil si noe, er det lov å si pass. </a:t>
            </a:r>
          </a:p>
        </p:txBody>
      </p:sp>
      <p:sp>
        <p:nvSpPr>
          <p:cNvPr id="4" name="Plassholder for lysbildenummer 3"/>
          <p:cNvSpPr>
            <a:spLocks noGrp="1"/>
          </p:cNvSpPr>
          <p:nvPr>
            <p:ph type="sldNum" sz="quarter" idx="10"/>
          </p:nvPr>
        </p:nvSpPr>
        <p:spPr>
          <a:xfrm>
            <a:off x="11676829" y="731253352"/>
            <a:ext cx="8932986" cy="38494067"/>
          </a:xfrm>
          <a:prstGeom prst="rect">
            <a:avLst/>
          </a:prstGeom>
        </p:spPr>
        <p:txBody>
          <a:bodyPr/>
          <a:lstStyle/>
          <a:p>
            <a:fld id="{41D5226A-8209-4CC7-8378-821D4986FB03}" type="slidenum">
              <a:rPr lang="nb-NO" smtClean="0"/>
              <a:t>15</a:t>
            </a:fld>
            <a:endParaRPr lang="nb-NO"/>
          </a:p>
        </p:txBody>
      </p:sp>
    </p:spTree>
    <p:extLst>
      <p:ext uri="{BB962C8B-B14F-4D97-AF65-F5344CB8AC3E}">
        <p14:creationId xmlns:p14="http://schemas.microsoft.com/office/powerpoint/2010/main" val="56015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Innledning til temaet å være ung</a:t>
            </a:r>
          </a:p>
          <a:p>
            <a:endParaRPr lang="nb-NO" b="1"/>
          </a:p>
          <a:p>
            <a:r>
              <a:rPr lang="nb-NO" b="1"/>
              <a:t>Støttetekst </a:t>
            </a:r>
          </a:p>
          <a:p>
            <a:r>
              <a:rPr lang="nb-NO"/>
              <a:t>Vi skal snakke om det å være ung i Norge og i hjemlandet.</a:t>
            </a:r>
          </a:p>
        </p:txBody>
      </p:sp>
    </p:spTree>
    <p:extLst>
      <p:ext uri="{BB962C8B-B14F-4D97-AF65-F5344CB8AC3E}">
        <p14:creationId xmlns:p14="http://schemas.microsoft.com/office/powerpoint/2010/main" val="379354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Ungdomstiden </a:t>
            </a:r>
          </a:p>
          <a:p>
            <a:endParaRPr lang="nb-NO" b="0" dirty="0"/>
          </a:p>
          <a:p>
            <a:r>
              <a:rPr lang="nb-NO" sz="1200" b="1" dirty="0"/>
              <a:t>Støttetekst</a:t>
            </a:r>
            <a:endParaRPr lang="nb-NO" b="0" dirty="0"/>
          </a:p>
          <a:p>
            <a:r>
              <a:rPr lang="nb-NO" b="0"/>
              <a:t>Ungdomstiden er overgangen fra barn til voksen. Mange prøver å finne ut hvem de er og hva de vil bli. Ungdom bruker ofte mindre tid med familien og mer tid på venner og aktiviteter. </a:t>
            </a:r>
            <a:r>
              <a:rPr lang="nb-NO">
                <a:cs typeface="Arial"/>
              </a:rPr>
              <a:t>Unge med foreldre som har vokst opp i et annet land kan føle at de er i skvis mellom to kulturer og ulike forventninger. </a:t>
            </a:r>
          </a:p>
          <a:p>
            <a:endParaRPr lang="nb-NO" i="1">
              <a:cs typeface="Calibri"/>
            </a:endParaRPr>
          </a:p>
          <a:p>
            <a:r>
              <a:rPr lang="nb-NO" b="1"/>
              <a:t>Rusmidler​</a:t>
            </a:r>
            <a:endParaRPr lang="nb-NO" b="1">
              <a:cs typeface="Arial"/>
            </a:endParaRPr>
          </a:p>
          <a:p>
            <a:r>
              <a:rPr lang="nb-NO"/>
              <a:t>Noen ungdommer prøver rusmidler som røyk, alkohol og narkotika. ​Det er 18-års aldergrense for å kjøpe alkohol, tobakk og snus. Det er ikke straffbart å drikke alkohol, røyke eller snuse som mindreårig, men det er straffbart for en person over 18 år å kjøpe til mindreårige. ​Det er ulovlig å bruke, kjøpe og selge narkotika. </a:t>
            </a:r>
            <a:endParaRPr lang="nb-NO">
              <a:cs typeface="Arial"/>
            </a:endParaRPr>
          </a:p>
          <a:p>
            <a:r>
              <a:rPr lang="nb-NO"/>
              <a:t>​​</a:t>
            </a:r>
            <a:endParaRPr lang="nb-NO">
              <a:cs typeface="Arial"/>
            </a:endParaRPr>
          </a:p>
          <a:p>
            <a:r>
              <a:rPr lang="nb-NO" b="1"/>
              <a:t>Seksuell lavalder</a:t>
            </a:r>
            <a:endParaRPr lang="nb-NO" b="1">
              <a:cs typeface="Arial"/>
            </a:endParaRPr>
          </a:p>
          <a:p>
            <a:r>
              <a:rPr lang="nb-NO"/>
              <a:t>Loven om seksuell lavalder skal beskytte barn og ungdom mot uønsket seksuell omgang fra voksne. Den skal beskytte barn og ungdom mot overgrep fra voksne. Den beskytter også barn og ungdom mot å ha sex før de er klare for det fysisk og psykisk. Den seksuelle lavalderen i Norge er 16 år. En person som har sex med noen som er under 16 år, kan bli dømt og straffet. </a:t>
            </a:r>
            <a:endParaRPr lang="nb-NO">
              <a:cs typeface="Arial"/>
            </a:endParaRPr>
          </a:p>
          <a:p>
            <a:r>
              <a:rPr lang="nb-NO"/>
              <a:t>​</a:t>
            </a:r>
            <a:endParaRPr lang="nb-NO">
              <a:cs typeface="Arial"/>
            </a:endParaRPr>
          </a:p>
          <a:p>
            <a:r>
              <a:rPr lang="nb-NO" b="1"/>
              <a:t>Prevensjon​</a:t>
            </a:r>
            <a:endParaRPr lang="nb-NO" b="1">
              <a:cs typeface="Arial"/>
            </a:endParaRPr>
          </a:p>
          <a:p>
            <a:r>
              <a:rPr lang="nb-NO"/>
              <a:t>Det er ingen aldersgrense for kjøp av prevensjon. Ungdom kan få gratis prevensjon på for eksempel helsestasjonen for ungdom, eller bestille på gratiskondomer.no (https://www.gratiskondomer.no/bestill/)</a:t>
            </a:r>
            <a:endParaRPr lang="nb-NO">
              <a:cs typeface="Arial"/>
            </a:endParaRPr>
          </a:p>
          <a:p>
            <a:r>
              <a:rPr lang="nb-NO"/>
              <a:t>​​</a:t>
            </a:r>
            <a:endParaRPr lang="nb-NO">
              <a:cs typeface="Arial"/>
            </a:endParaRPr>
          </a:p>
          <a:p>
            <a:r>
              <a:rPr lang="nb-NO" b="1"/>
              <a:t>Til deg som holder presentasjonen​</a:t>
            </a:r>
            <a:endParaRPr lang="nb-NO" b="1">
              <a:cs typeface="Arial"/>
            </a:endParaRPr>
          </a:p>
          <a:p>
            <a:r>
              <a:rPr lang="nb-NO" b="0"/>
              <a:t>Finn mer informasjon om ungdomstid, rusmidler, seksuell lavalder og prevensjon på filmene og lenkene under.</a:t>
            </a:r>
            <a:r>
              <a:rPr lang="nb-NO"/>
              <a:t> </a:t>
            </a:r>
            <a:endParaRPr lang="nb-NO" b="0">
              <a:cs typeface="Arial"/>
            </a:endParaRPr>
          </a:p>
          <a:p>
            <a:endParaRPr lang="nb-NO" b="1"/>
          </a:p>
          <a:p>
            <a:r>
              <a:rPr lang="nb-NO" b="1"/>
              <a:t>Forslag til metode​</a:t>
            </a:r>
            <a:endParaRPr lang="nb-NO" b="1">
              <a:cs typeface="Arial"/>
            </a:endParaRPr>
          </a:p>
          <a:p>
            <a:r>
              <a:rPr lang="nb-NO"/>
              <a:t>Vis filmen i lenken under. Den sier noe om hvordan det er å være ung, ny i landet og å bo på mottak. ​</a:t>
            </a:r>
            <a:endParaRPr lang="nb-NO">
              <a:cs typeface="Arial"/>
            </a:endParaRPr>
          </a:p>
          <a:p>
            <a:pPr marL="285750" indent="-285750">
              <a:buFont typeface="Arial" panose="020B0604020202020204" pitchFamily="34" charset="0"/>
              <a:buChar char="•"/>
            </a:pPr>
            <a:r>
              <a:rPr lang="nb-NO"/>
              <a:t>​Ungdomstid: https://www.udi.no/asylmottak/jobber-i-mottak/informasjonsarbeid-i-mottaket/filmer1/ungdomstid/</a:t>
            </a:r>
          </a:p>
          <a:p>
            <a:pPr marL="285750" indent="-285750">
              <a:buFont typeface="Arial" panose="020B0604020202020204" pitchFamily="34" charset="0"/>
              <a:buChar char="•"/>
            </a:pPr>
            <a:r>
              <a:rPr lang="nb-NO"/>
              <a:t>​Video med informasjon om ungdom, seksualitet og grenser: https://www.udi.no/asylmottak/jobber-i-mottak/informasjonsarbeid-i-mottaket/filmer1/min-kropp-mitt-valg/#link-5276</a:t>
            </a:r>
            <a:endParaRPr lang="nb-NO">
              <a:cs typeface="Arial"/>
            </a:endParaRPr>
          </a:p>
          <a:p>
            <a:pPr marL="285750" indent="-285750">
              <a:buFont typeface="Arial" panose="020B0604020202020204" pitchFamily="34" charset="0"/>
              <a:buChar char="•"/>
            </a:pPr>
            <a:r>
              <a:rPr lang="nb-NO">
                <a:cs typeface="Arial"/>
              </a:rPr>
              <a:t>Inviter helsesykepleier, ruskonsulent, SLT-koordinator etc. til mottaket</a:t>
            </a:r>
          </a:p>
          <a:p>
            <a:r>
              <a:rPr lang="nb-NO"/>
              <a:t>​</a:t>
            </a:r>
            <a:endParaRPr lang="nb-NO">
              <a:cs typeface="Arial"/>
            </a:endParaRPr>
          </a:p>
          <a:p>
            <a:r>
              <a:rPr lang="nb-NO"/>
              <a:t>Bruk problemstillingene fra spørsmålene i filmene som utgangspunkt for dialog. Bruk gjerne eksempler fra nærområdet for å relatere det til hverdagen i deres mottak. ​</a:t>
            </a:r>
            <a:endParaRPr lang="nb-NO">
              <a:cs typeface="Arial"/>
            </a:endParaRPr>
          </a:p>
          <a:p>
            <a:r>
              <a:rPr lang="nb-NO"/>
              <a:t> ​</a:t>
            </a:r>
            <a:endParaRPr lang="nb-NO">
              <a:cs typeface="Arial"/>
            </a:endParaRPr>
          </a:p>
          <a:p>
            <a:r>
              <a:rPr lang="nb-NO" b="1"/>
              <a:t>Snakkepunkter etter filmene​</a:t>
            </a:r>
            <a:endParaRPr lang="nb-NO" b="1">
              <a:cs typeface="Arial"/>
            </a:endParaRPr>
          </a:p>
          <a:p>
            <a:r>
              <a:rPr lang="nb-NO"/>
              <a:t>Løsrivelse​, dialog og kommunikasjon​, frihet under ansvar​, identitet​, økt frihet​, overgang​, forventninger​, forandring​ og utforskning​.</a:t>
            </a:r>
            <a:endParaRPr lang="nb-NO">
              <a:cs typeface="Arial"/>
            </a:endParaRPr>
          </a:p>
          <a:p>
            <a:r>
              <a:rPr lang="nb-NO"/>
              <a:t>​</a:t>
            </a:r>
            <a:endParaRPr lang="nb-NO">
              <a:cs typeface="Arial"/>
            </a:endParaRPr>
          </a:p>
          <a:p>
            <a:r>
              <a:rPr lang="nb-NO" b="1"/>
              <a:t>Les mer her</a:t>
            </a:r>
            <a:endParaRPr lang="nb-NO"/>
          </a:p>
          <a:p>
            <a:pPr marL="171450" indent="-171450">
              <a:buFont typeface="Arial" panose="020B0604020202020204" pitchFamily="34" charset="0"/>
              <a:buChar char="•"/>
            </a:pPr>
            <a:r>
              <a:rPr lang="nb-NO"/>
              <a:t>Nettside for ungdom: https://www.ung.no​</a:t>
            </a:r>
            <a:endParaRPr lang="nb-NO">
              <a:cs typeface="Arial"/>
            </a:endParaRPr>
          </a:p>
          <a:p>
            <a:pPr marL="171450" indent="-171450">
              <a:buFont typeface="Arial" panose="020B0604020202020204" pitchFamily="34" charset="0"/>
              <a:buChar char="•"/>
            </a:pPr>
            <a:r>
              <a:rPr lang="nb-NO"/>
              <a:t>Rusmidler: https://www.ung.no/rusmidler/</a:t>
            </a:r>
          </a:p>
          <a:p>
            <a:pPr marL="171450" indent="-171450">
              <a:buFont typeface="Arial" panose="020B0604020202020204" pitchFamily="34" charset="0"/>
              <a:buChar char="•"/>
            </a:pPr>
            <a:r>
              <a:rPr lang="nb-NO">
                <a:cs typeface="Arial"/>
              </a:rPr>
              <a:t>Seksuell lavalder: https://www.barneombudet.no/for-barn-og-unge/dine-rettigheter/seksualitet</a:t>
            </a:r>
          </a:p>
          <a:p>
            <a:pPr marL="171450" indent="-171450">
              <a:buFont typeface="Arial" panose="020B0604020202020204" pitchFamily="34" charset="0"/>
              <a:buChar char="•"/>
            </a:pPr>
            <a:r>
              <a:rPr lang="nb-NO"/>
              <a:t>Helsestasjon for ungdom: https://www.ung.no/kropp/668_Helsestasjon_for_ungdom.html</a:t>
            </a:r>
            <a:endParaRPr lang="nb-NO">
              <a:cs typeface="Arial"/>
            </a:endParaRPr>
          </a:p>
          <a:p>
            <a:pPr marL="171450" indent="-171450">
              <a:buFont typeface="Arial" panose="020B0604020202020204" pitchFamily="34" charset="0"/>
              <a:buChar char="•"/>
            </a:pPr>
            <a:r>
              <a:rPr lang="nb-NO"/>
              <a:t>Aldersgrense på prevensjon: https://www.ung.no/prevensjon/1494_Hva_koster_prevensjon.html</a:t>
            </a:r>
          </a:p>
          <a:p>
            <a:pPr marL="171450" indent="-171450">
              <a:buFont typeface="Arial" panose="020B0604020202020204" pitchFamily="34" charset="0"/>
              <a:buChar char="•"/>
            </a:pPr>
            <a:r>
              <a:rPr lang="nb-NO"/>
              <a:t>Prevensjon: </a:t>
            </a:r>
          </a:p>
          <a:p>
            <a:pPr marL="715838" lvl="1" indent="-171450">
              <a:buFont typeface="Arial" panose="020B0604020202020204" pitchFamily="34" charset="0"/>
              <a:buChar char="•"/>
            </a:pPr>
            <a:r>
              <a:rPr lang="nb-NO"/>
              <a:t>https://www.ung.no/prevensjon</a:t>
            </a:r>
          </a:p>
          <a:p>
            <a:pPr marL="715838" lvl="1" indent="-171450">
              <a:buFont typeface="Arial" panose="020B0604020202020204" pitchFamily="34" charset="0"/>
              <a:buChar char="•"/>
            </a:pPr>
            <a:r>
              <a:rPr lang="nb-NO"/>
              <a:t>https://www.helsedirektoratet.no/tema/seksuell-helse</a:t>
            </a:r>
          </a:p>
          <a:p>
            <a:pPr marL="171450" indent="-171450">
              <a:buFont typeface="Arial" panose="020B0604020202020204" pitchFamily="34" charset="0"/>
              <a:buChar char="•"/>
            </a:pPr>
            <a:r>
              <a:rPr lang="nb-NO"/>
              <a:t>Seksuelle rettigheter er menneskerettigheter: https://sexogpolitikk.no/</a:t>
            </a:r>
            <a:endParaRPr lang="nb-NO">
              <a:cs typeface="Arial"/>
            </a:endParaRPr>
          </a:p>
          <a:p>
            <a:pPr marL="171450" indent="-171450">
              <a:buFont typeface="Arial" panose="020B0604020202020204" pitchFamily="34" charset="0"/>
              <a:buChar char="•"/>
            </a:pPr>
            <a:r>
              <a:rPr lang="nb-NO"/>
              <a:t>Informasjon om hvordan det er å være ungdomsforelder: https://bufdir.no/foreldrehverdag/</a:t>
            </a:r>
          </a:p>
        </p:txBody>
      </p:sp>
    </p:spTree>
    <p:extLst>
      <p:ext uri="{BB962C8B-B14F-4D97-AF65-F5344CB8AC3E}">
        <p14:creationId xmlns:p14="http://schemas.microsoft.com/office/powerpoint/2010/main" val="130702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cs typeface="Calibri"/>
              </a:rPr>
              <a:t>Likestilling</a:t>
            </a:r>
            <a:endParaRPr lang="en-US" sz="1400" b="1" dirty="0">
              <a:cs typeface="Calibri"/>
            </a:endParaRPr>
          </a:p>
          <a:p>
            <a:endParaRPr lang="en-US" sz="1200" b="1" dirty="0">
              <a:cs typeface="Calibri"/>
            </a:endParaRPr>
          </a:p>
          <a:p>
            <a:r>
              <a:rPr lang="en-US" sz="1200" b="1" dirty="0" err="1">
                <a:cs typeface="Calibri"/>
              </a:rPr>
              <a:t>Støttetekst</a:t>
            </a:r>
            <a:endParaRPr lang="nb-NO" dirty="0">
              <a:cs typeface="Arial"/>
            </a:endParaRPr>
          </a:p>
          <a:p>
            <a:r>
              <a:rPr lang="nb-NO">
                <a:cs typeface="Arial"/>
              </a:rPr>
              <a:t>Norge er et av verdens mest likestilte land. Med likestilling mener vi likeverd, like muligheter og like rettigheter. Det gjelder uansett kjønn, seksuell orientering, religion, alder, etnisitet, sosial bakgrunn eller funksjonsevne. Vi har en lov for likestilling og mot diskriminering i Norge, noe som for eksempel betyr at alle barn, uavhengig av om de er gutter eller jenter, uansett religion, har like rettigheter til å gå på skolen. Likestilling gjelder generelt i samfunnet, uavhengig av om det er jobb, skole, fritidsaktiviteter eller i hjemmet.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b="1" err="1">
                <a:cs typeface="Calibri"/>
              </a:rPr>
              <a:t>Til</a:t>
            </a:r>
            <a:r>
              <a:rPr lang="en-US" b="1">
                <a:cs typeface="Calibri"/>
              </a:rPr>
              <a:t> deg </a:t>
            </a:r>
            <a:r>
              <a:rPr lang="en-US" b="1" err="1">
                <a:cs typeface="Calibri"/>
              </a:rPr>
              <a:t>som</a:t>
            </a:r>
            <a:r>
              <a:rPr lang="en-US" b="1">
                <a:cs typeface="Calibri"/>
              </a:rPr>
              <a:t> holder </a:t>
            </a:r>
            <a:r>
              <a:rPr lang="en-US" b="1" err="1">
                <a:cs typeface="Calibri"/>
              </a:rPr>
              <a:t>presentasjonen</a:t>
            </a:r>
            <a:r>
              <a:rPr lang="en-US" b="1">
                <a:cs typeface="Calibri"/>
              </a:rPr>
              <a:t> </a:t>
            </a:r>
          </a:p>
          <a:p>
            <a:pPr marL="0" marR="0" lvl="0" indent="0" algn="l" defTabSz="1088776" rtl="0" eaLnBrk="1" fontAlgn="auto" latinLnBrk="0" hangingPunct="1">
              <a:lnSpc>
                <a:spcPct val="100000"/>
              </a:lnSpc>
              <a:spcBef>
                <a:spcPts val="0"/>
              </a:spcBef>
              <a:spcAft>
                <a:spcPts val="0"/>
              </a:spcAft>
              <a:buClrTx/>
              <a:buSzTx/>
              <a:buFontTx/>
              <a:buNone/>
              <a:tabLst/>
              <a:defRPr/>
            </a:pPr>
            <a:r>
              <a:rPr lang="en-US" b="0">
                <a:cs typeface="Calibri"/>
              </a:rPr>
              <a:t>Finn </a:t>
            </a:r>
            <a:r>
              <a:rPr lang="en-US" b="0" err="1">
                <a:cs typeface="Calibri"/>
              </a:rPr>
              <a:t>mer</a:t>
            </a:r>
            <a:r>
              <a:rPr lang="en-US" b="0">
                <a:cs typeface="Calibri"/>
              </a:rPr>
              <a:t> </a:t>
            </a:r>
            <a:r>
              <a:rPr lang="en-US" b="0" err="1">
                <a:cs typeface="Calibri"/>
              </a:rPr>
              <a:t>informasjon</a:t>
            </a:r>
            <a:r>
              <a:rPr lang="en-US" b="0">
                <a:cs typeface="Calibri"/>
              </a:rPr>
              <a:t> om </a:t>
            </a:r>
            <a:r>
              <a:rPr lang="en-US" b="0" err="1">
                <a:cs typeface="Calibri"/>
              </a:rPr>
              <a:t>likestilling</a:t>
            </a:r>
            <a:r>
              <a:rPr lang="en-US" b="0">
                <a:cs typeface="Calibri"/>
              </a:rPr>
              <a:t> </a:t>
            </a:r>
            <a:r>
              <a:rPr lang="en-US" b="0" err="1">
                <a:cs typeface="Calibri"/>
              </a:rPr>
              <a:t>på</a:t>
            </a:r>
            <a:r>
              <a:rPr lang="en-US" b="0">
                <a:cs typeface="Calibri"/>
              </a:rPr>
              <a:t> </a:t>
            </a:r>
            <a:r>
              <a:rPr lang="en-US" b="0" err="1">
                <a:cs typeface="Calibri"/>
              </a:rPr>
              <a:t>lenkene</a:t>
            </a:r>
            <a:r>
              <a:rPr lang="en-US" b="0">
                <a:cs typeface="Calibri"/>
              </a:rPr>
              <a:t> </a:t>
            </a:r>
            <a:r>
              <a:rPr lang="en-US" b="0" err="1">
                <a:cs typeface="Calibri"/>
              </a:rPr>
              <a:t>og</a:t>
            </a:r>
            <a:r>
              <a:rPr lang="en-US" b="0">
                <a:cs typeface="Calibri"/>
              </a:rPr>
              <a:t> </a:t>
            </a:r>
            <a:r>
              <a:rPr lang="en-US" b="0" err="1">
                <a:cs typeface="Calibri"/>
              </a:rPr>
              <a:t>filmene</a:t>
            </a:r>
            <a:r>
              <a:rPr lang="en-US" b="0">
                <a:cs typeface="Calibri"/>
              </a:rPr>
              <a:t> under.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1">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b="1" err="1">
                <a:cs typeface="Calibri"/>
              </a:rPr>
              <a:t>Forslag</a:t>
            </a:r>
            <a:r>
              <a:rPr lang="en-US" b="1">
                <a:cs typeface="Calibri"/>
              </a:rPr>
              <a:t> </a:t>
            </a:r>
            <a:r>
              <a:rPr lang="en-US" b="1" err="1">
                <a:cs typeface="Calibri"/>
              </a:rPr>
              <a:t>til</a:t>
            </a:r>
            <a:r>
              <a:rPr lang="en-US" b="1">
                <a:cs typeface="Calibri"/>
              </a:rPr>
              <a:t> </a:t>
            </a:r>
            <a:r>
              <a:rPr lang="en-US" b="1" err="1">
                <a:cs typeface="Calibri"/>
              </a:rPr>
              <a:t>metode</a:t>
            </a:r>
            <a:endParaRPr lang="en-US" b="1">
              <a:cs typeface="Calibri"/>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err="1">
                <a:cs typeface="Calibri"/>
              </a:rPr>
              <a:t>Snakk</a:t>
            </a:r>
            <a:r>
              <a:rPr lang="en-US" b="0">
                <a:cs typeface="Calibri"/>
              </a:rPr>
              <a:t> om </a:t>
            </a:r>
            <a:r>
              <a:rPr lang="en-US" b="0" err="1">
                <a:cs typeface="Calibri"/>
              </a:rPr>
              <a:t>forskjellen</a:t>
            </a:r>
            <a:r>
              <a:rPr lang="en-US" b="0">
                <a:cs typeface="Calibri"/>
              </a:rPr>
              <a:t> </a:t>
            </a:r>
            <a:r>
              <a:rPr lang="en-US" b="0" err="1">
                <a:cs typeface="Calibri"/>
              </a:rPr>
              <a:t>mellom</a:t>
            </a:r>
            <a:r>
              <a:rPr lang="en-US" b="0">
                <a:cs typeface="Calibri"/>
              </a:rPr>
              <a:t> </a:t>
            </a:r>
            <a:r>
              <a:rPr lang="en-US" b="0" err="1">
                <a:cs typeface="Calibri"/>
              </a:rPr>
              <a:t>kjønn</a:t>
            </a:r>
            <a:r>
              <a:rPr lang="en-US" b="0">
                <a:cs typeface="Calibri"/>
              </a:rPr>
              <a:t> i </a:t>
            </a:r>
            <a:r>
              <a:rPr lang="en-US" b="0" err="1">
                <a:cs typeface="Calibri"/>
              </a:rPr>
              <a:t>ditt</a:t>
            </a:r>
            <a:r>
              <a:rPr lang="en-US" b="0">
                <a:cs typeface="Calibri"/>
              </a:rPr>
              <a:t> </a:t>
            </a:r>
            <a:r>
              <a:rPr lang="en-US" b="0" err="1">
                <a:cs typeface="Calibri"/>
              </a:rPr>
              <a:t>hjemland</a:t>
            </a:r>
            <a:r>
              <a:rPr lang="en-US" b="0">
                <a:cs typeface="Calibri"/>
              </a:rPr>
              <a:t> </a:t>
            </a:r>
            <a:r>
              <a:rPr lang="en-US" b="0" err="1">
                <a:cs typeface="Calibri"/>
              </a:rPr>
              <a:t>og</a:t>
            </a:r>
            <a:r>
              <a:rPr lang="en-US" b="0">
                <a:cs typeface="Calibri"/>
              </a:rPr>
              <a:t> i Norge</a:t>
            </a:r>
          </a:p>
          <a:p>
            <a:pPr marL="171450" indent="-171450">
              <a:buFont typeface="Arial" panose="020B0604020202020204" pitchFamily="34" charset="0"/>
              <a:buChar char="•"/>
            </a:pPr>
            <a:r>
              <a:rPr lang="nb-NO"/>
              <a:t>Vis filmen «Storebror får lov til alt» som sier noe om likestilling: https://www.udi.no/asylmottak/jobber-i-mottak/informasjonsarbeid-i-mottaket/filmer1/ungdomstid/. Filmen er på norsk og delt inn i ulike tema. Hvis målgruppen ikke forstår norsk, kan ett tips være at tolken ser filmen på forhånd og gir en kort introduksjon før filmen vises.</a:t>
            </a:r>
          </a:p>
          <a:p>
            <a:pPr marL="171450" indent="-171450">
              <a:buFont typeface="Arial" panose="020B0604020202020204" pitchFamily="34" charset="0"/>
              <a:buChar char="•"/>
            </a:pPr>
            <a:r>
              <a:rPr lang="en-US"/>
              <a:t>Bruk </a:t>
            </a:r>
            <a:r>
              <a:rPr lang="en-US" err="1"/>
              <a:t>problemstillingene</a:t>
            </a:r>
            <a:r>
              <a:rPr lang="en-US"/>
              <a:t> fra </a:t>
            </a:r>
            <a:r>
              <a:rPr lang="en-US" err="1"/>
              <a:t>spørsmålene</a:t>
            </a:r>
            <a:r>
              <a:rPr lang="en-US"/>
              <a:t> i </a:t>
            </a:r>
            <a:r>
              <a:rPr lang="en-US" err="1"/>
              <a:t>filmen</a:t>
            </a:r>
            <a:r>
              <a:rPr lang="en-US"/>
              <a:t> </a:t>
            </a:r>
            <a:r>
              <a:rPr lang="en-US" err="1"/>
              <a:t>som</a:t>
            </a:r>
            <a:r>
              <a:rPr lang="en-US"/>
              <a:t> </a:t>
            </a:r>
            <a:r>
              <a:rPr lang="en-US" err="1"/>
              <a:t>utgangspunkt</a:t>
            </a:r>
            <a:r>
              <a:rPr lang="en-US"/>
              <a:t> for dialog i </a:t>
            </a:r>
            <a:r>
              <a:rPr lang="en-US" err="1"/>
              <a:t>gruppen</a:t>
            </a:r>
            <a:r>
              <a:rPr lang="en-US"/>
              <a:t>. </a:t>
            </a:r>
          </a:p>
          <a:p>
            <a:endParaRPr lang="en-US" b="0">
              <a:cs typeface="+mn-cs"/>
            </a:endParaRPr>
          </a:p>
          <a:p>
            <a:r>
              <a:rPr lang="en-US" b="1">
                <a:cs typeface="Calibri"/>
              </a:rPr>
              <a:t>Les </a:t>
            </a:r>
            <a:r>
              <a:rPr lang="en-US" b="1" err="1">
                <a:cs typeface="Calibri"/>
              </a:rPr>
              <a:t>mer</a:t>
            </a:r>
            <a:r>
              <a:rPr lang="en-US" b="1">
                <a:cs typeface="Calibri"/>
              </a:rPr>
              <a:t> her</a:t>
            </a:r>
          </a:p>
          <a:p>
            <a:pPr marL="171450" indent="-171450">
              <a:buFont typeface="Arial" panose="020B0604020202020204" pitchFamily="34" charset="0"/>
              <a:buChar char="•"/>
            </a:pPr>
            <a:r>
              <a:rPr lang="en-US">
                <a:cs typeface="Calibri"/>
              </a:rPr>
              <a:t>Lov om </a:t>
            </a:r>
            <a:r>
              <a:rPr lang="en-US" err="1">
                <a:cs typeface="Calibri"/>
              </a:rPr>
              <a:t>likestilling</a:t>
            </a:r>
            <a:r>
              <a:rPr lang="en-US">
                <a:cs typeface="Calibri"/>
              </a:rPr>
              <a:t> </a:t>
            </a:r>
            <a:r>
              <a:rPr lang="en-US" err="1">
                <a:cs typeface="Calibri"/>
              </a:rPr>
              <a:t>og</a:t>
            </a:r>
            <a:r>
              <a:rPr lang="en-US">
                <a:cs typeface="Calibri"/>
              </a:rPr>
              <a:t> </a:t>
            </a:r>
            <a:r>
              <a:rPr lang="en-US" err="1">
                <a:cs typeface="Calibri"/>
              </a:rPr>
              <a:t>forbud</a:t>
            </a:r>
            <a:r>
              <a:rPr lang="en-US">
                <a:cs typeface="Calibri"/>
              </a:rPr>
              <a:t> mot </a:t>
            </a:r>
            <a:r>
              <a:rPr lang="en-US" err="1">
                <a:cs typeface="Calibri"/>
              </a:rPr>
              <a:t>diskriminering</a:t>
            </a:r>
            <a:r>
              <a:rPr lang="en-US">
                <a:cs typeface="Calibri"/>
              </a:rPr>
              <a:t> (</a:t>
            </a:r>
            <a:r>
              <a:rPr lang="en-US" err="1">
                <a:cs typeface="Calibri"/>
              </a:rPr>
              <a:t>likestillings</a:t>
            </a:r>
            <a:r>
              <a:rPr lang="en-US">
                <a:cs typeface="Calibri"/>
              </a:rPr>
              <a:t>- </a:t>
            </a:r>
            <a:r>
              <a:rPr lang="en-US" err="1">
                <a:cs typeface="Calibri"/>
              </a:rPr>
              <a:t>og</a:t>
            </a:r>
            <a:r>
              <a:rPr lang="en-US">
                <a:cs typeface="Calibri"/>
              </a:rPr>
              <a:t> </a:t>
            </a:r>
            <a:r>
              <a:rPr lang="en-US" err="1">
                <a:cs typeface="Calibri"/>
              </a:rPr>
              <a:t>diskrimineringsloven</a:t>
            </a:r>
            <a:r>
              <a:rPr lang="en-US">
                <a:cs typeface="Calibri"/>
              </a:rPr>
              <a:t>): https://lovdata.no/dokument/NL/lov/2017-06-16-51</a:t>
            </a:r>
          </a:p>
          <a:p>
            <a:pPr marL="171450" indent="-171450">
              <a:buFont typeface="Arial" panose="020B0604020202020204" pitchFamily="34" charset="0"/>
              <a:buChar char="•"/>
            </a:pPr>
            <a:r>
              <a:rPr lang="en-US" err="1">
                <a:cs typeface="Calibri"/>
              </a:rPr>
              <a:t>Likestillings</a:t>
            </a:r>
            <a:r>
              <a:rPr lang="en-US">
                <a:cs typeface="Calibri"/>
              </a:rPr>
              <a:t>- </a:t>
            </a:r>
            <a:r>
              <a:rPr lang="en-US" err="1">
                <a:cs typeface="Calibri"/>
              </a:rPr>
              <a:t>og</a:t>
            </a:r>
            <a:r>
              <a:rPr lang="en-US">
                <a:cs typeface="Calibri"/>
              </a:rPr>
              <a:t> </a:t>
            </a:r>
            <a:r>
              <a:rPr lang="en-US" err="1">
                <a:cs typeface="Calibri"/>
              </a:rPr>
              <a:t>diskrimineringsombudet</a:t>
            </a:r>
            <a:r>
              <a:rPr lang="en-US">
                <a:cs typeface="Calibri"/>
              </a:rPr>
              <a:t>: https://www.ldo.no/</a:t>
            </a:r>
          </a:p>
        </p:txBody>
      </p:sp>
    </p:spTree>
    <p:extLst>
      <p:ext uri="{BB962C8B-B14F-4D97-AF65-F5344CB8AC3E}">
        <p14:creationId xmlns:p14="http://schemas.microsoft.com/office/powerpoint/2010/main" val="314350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en-US" sz="1400" b="1" dirty="0" err="1"/>
              <a:t>Nettvett</a:t>
            </a:r>
            <a:endParaRPr lang="en-US" sz="1400" b="1" dirty="0"/>
          </a:p>
          <a:p>
            <a:endParaRPr lang="en-US" sz="1200" b="1" dirty="0"/>
          </a:p>
          <a:p>
            <a:r>
              <a:rPr lang="en-US" sz="1200" b="1" dirty="0" err="1"/>
              <a:t>Støttetekst</a:t>
            </a:r>
            <a:r>
              <a:rPr lang="en-US" sz="1200" b="1" dirty="0"/>
              <a:t> </a:t>
            </a:r>
            <a:endParaRPr lang="nb-NO" sz="1200" dirty="0"/>
          </a:p>
          <a:p>
            <a:r>
              <a:rPr lang="nb-NO" sz="1200"/>
              <a:t>Barn og unge kommuniserer mye med vennene sine gjennom sosiale nettverk. Det er positivt og sosialt utviklende for dem, men nettbruken kan også være negativ med mobbing, uønsket deling av bilder og seksuelle krenkelser. </a:t>
            </a:r>
          </a:p>
          <a:p>
            <a:endParaRPr lang="nb-NO" sz="1200"/>
          </a:p>
          <a:p>
            <a:r>
              <a:rPr lang="nb-NO" sz="1200"/>
              <a:t>Skolen har mye fokus på dette, men det er også viktig at dere som foreldre går foran som gode eksempler på hvordan vi oppfører oss på nett slik at barna blir trygge nettbrukere. S</a:t>
            </a:r>
            <a:r>
              <a:rPr lang="nb-NO" sz="1200" b="0" i="0" kern="1200">
                <a:solidFill>
                  <a:schemeClr val="tx1"/>
                </a:solidFill>
                <a:effectLst/>
                <a:latin typeface="+mn-lt"/>
                <a:ea typeface="+mn-ea"/>
                <a:cs typeface="+mn-cs"/>
              </a:rPr>
              <a:t>ett </a:t>
            </a:r>
            <a:r>
              <a:rPr lang="nb-NO" sz="1200"/>
              <a:t>dere</a:t>
            </a:r>
            <a:r>
              <a:rPr lang="nb-NO" sz="1200" b="0" i="0" kern="1200">
                <a:solidFill>
                  <a:schemeClr val="tx1"/>
                </a:solidFill>
                <a:effectLst/>
                <a:latin typeface="+mn-lt"/>
                <a:ea typeface="+mn-ea"/>
                <a:cs typeface="+mn-cs"/>
              </a:rPr>
              <a:t> inn i </a:t>
            </a:r>
            <a:r>
              <a:rPr lang="nb-NO" sz="1200"/>
              <a:t>barnas digitale</a:t>
            </a:r>
            <a:r>
              <a:rPr lang="nb-NO" sz="1200" b="0" i="0" kern="1200">
                <a:solidFill>
                  <a:schemeClr val="tx1"/>
                </a:solidFill>
                <a:effectLst/>
                <a:latin typeface="+mn-lt"/>
                <a:ea typeface="+mn-ea"/>
                <a:cs typeface="+mn-cs"/>
              </a:rPr>
              <a:t> verden og skaff </a:t>
            </a:r>
            <a:r>
              <a:rPr lang="nb-NO" sz="1200"/>
              <a:t>dere</a:t>
            </a:r>
            <a:r>
              <a:rPr lang="nb-NO" sz="1200" b="0" i="0" kern="1200">
                <a:solidFill>
                  <a:schemeClr val="tx1"/>
                </a:solidFill>
                <a:effectLst/>
                <a:latin typeface="+mn-lt"/>
                <a:ea typeface="+mn-ea"/>
                <a:cs typeface="+mn-cs"/>
              </a:rPr>
              <a:t> kunnskap om mulighetene og utfordringene </a:t>
            </a:r>
            <a:r>
              <a:rPr lang="nb-NO" sz="1200"/>
              <a:t>de</a:t>
            </a:r>
            <a:r>
              <a:rPr lang="nb-NO" sz="1200" b="0" i="0" kern="1200">
                <a:solidFill>
                  <a:schemeClr val="tx1"/>
                </a:solidFill>
                <a:effectLst/>
                <a:latin typeface="+mn-lt"/>
                <a:ea typeface="+mn-ea"/>
                <a:cs typeface="+mn-cs"/>
              </a:rPr>
              <a:t> kan møte på. </a:t>
            </a:r>
            <a:endParaRPr lang="nb-NO" sz="1200">
              <a:cs typeface="Arial"/>
            </a:endParaRPr>
          </a:p>
          <a:p>
            <a:endParaRPr lang="nb-NO" sz="1200"/>
          </a:p>
          <a:p>
            <a:r>
              <a:rPr lang="nb-NO" sz="1200" b="1"/>
              <a:t>Nettvettråd til foreldre</a:t>
            </a:r>
          </a:p>
          <a:p>
            <a:pPr marL="171450" marR="0" lvl="0" indent="-171450" algn="l" defTabSz="1088776"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latin typeface="+mn-lt"/>
                <a:ea typeface="+mn-ea"/>
                <a:cs typeface="+mn-cs"/>
              </a:rPr>
              <a:t>Følg med på hvilke sider/apper barnet ditt bruker. </a:t>
            </a:r>
            <a:r>
              <a:rPr lang="nb-NO" sz="1200"/>
              <a:t>De fleste nettsider/apper har en anbefalt aldersgrense på 13 år. </a:t>
            </a:r>
            <a:endParaRPr lang="nb-NO" sz="1200" kern="1200">
              <a:solidFill>
                <a:schemeClr val="tx1"/>
              </a:solidFill>
              <a:latin typeface="+mn-lt"/>
              <a:ea typeface="+mn-ea"/>
              <a:cs typeface="+mn-cs"/>
            </a:endParaRPr>
          </a:p>
          <a:p>
            <a:pPr marL="171450" indent="-171450" fontAlgn="base">
              <a:buFont typeface="Arial" panose="020B0604020202020204" pitchFamily="34" charset="0"/>
              <a:buChar char="•"/>
            </a:pPr>
            <a:r>
              <a:rPr lang="nb-NO" sz="1200"/>
              <a:t>Lag felles regler om mobil- og nettbruk hjemme. </a:t>
            </a:r>
          </a:p>
          <a:p>
            <a:pPr marL="171450" indent="-171450" fontAlgn="base">
              <a:buFont typeface="Arial" panose="020B0604020202020204" pitchFamily="34" charset="0"/>
              <a:buChar char="•"/>
            </a:pPr>
            <a:r>
              <a:rPr lang="nb-NO" sz="1200"/>
              <a:t>Snakk med barna om konsekvenser av å dele bilder og informasjon av seg selv og andre på nett. </a:t>
            </a:r>
          </a:p>
          <a:p>
            <a:pPr marL="171450" marR="0" lvl="0" indent="-171450" algn="l" defTabSz="1088776"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latin typeface="+mn-lt"/>
                <a:ea typeface="+mn-ea"/>
                <a:cs typeface="+mn-cs"/>
              </a:rPr>
              <a:t>Si til barnet at det kan snakke med deg om hva de opplever på internett og sosiale medier. Hvis de tror du vil ta fra dem muligheten til å bruke internett, vil de ofte ikke si ifra.</a:t>
            </a:r>
          </a:p>
          <a:p>
            <a:pPr defTabSz="2135961">
              <a:defRPr/>
            </a:pPr>
            <a:endParaRPr lang="en-US" sz="1200" b="1"/>
          </a:p>
          <a:p>
            <a:pPr defTabSz="2135961">
              <a:defRPr/>
            </a:pPr>
            <a:r>
              <a:rPr lang="en-US" sz="1200" b="1" err="1"/>
              <a:t>Til</a:t>
            </a:r>
            <a:r>
              <a:rPr lang="en-US" sz="1200" b="1"/>
              <a:t> deg </a:t>
            </a:r>
            <a:r>
              <a:rPr lang="en-US" sz="1200" b="1" err="1"/>
              <a:t>som</a:t>
            </a:r>
            <a:r>
              <a:rPr lang="en-US" sz="1200" b="1"/>
              <a:t> holder </a:t>
            </a:r>
            <a:r>
              <a:rPr lang="en-US" sz="1200" b="1" err="1"/>
              <a:t>presentasjonen</a:t>
            </a:r>
            <a:r>
              <a:rPr lang="en-US" sz="1200" b="1"/>
              <a:t> </a:t>
            </a:r>
          </a:p>
          <a:p>
            <a:pPr defTabSz="2135961">
              <a:defRPr/>
            </a:pPr>
            <a:r>
              <a:rPr lang="en-US" sz="1200"/>
              <a:t>Finn </a:t>
            </a:r>
            <a:r>
              <a:rPr lang="en-US" sz="1200" err="1"/>
              <a:t>mer</a:t>
            </a:r>
            <a:r>
              <a:rPr lang="en-US" sz="1200"/>
              <a:t> </a:t>
            </a:r>
            <a:r>
              <a:rPr lang="en-US" sz="1200" err="1"/>
              <a:t>informasjon</a:t>
            </a:r>
            <a:r>
              <a:rPr lang="en-US" sz="1200"/>
              <a:t> om </a:t>
            </a:r>
            <a:r>
              <a:rPr lang="en-US" sz="1200" err="1"/>
              <a:t>nettbruk</a:t>
            </a:r>
            <a:r>
              <a:rPr lang="en-US" sz="1200"/>
              <a:t> </a:t>
            </a:r>
            <a:r>
              <a:rPr lang="en-US" sz="1200" err="1"/>
              <a:t>og</a:t>
            </a:r>
            <a:r>
              <a:rPr lang="en-US" sz="1200"/>
              <a:t> </a:t>
            </a:r>
            <a:r>
              <a:rPr lang="en-US" sz="1200" err="1"/>
              <a:t>nettvett</a:t>
            </a:r>
            <a:r>
              <a:rPr lang="en-US" sz="1200"/>
              <a:t> </a:t>
            </a:r>
            <a:r>
              <a:rPr lang="en-US" sz="1200" err="1"/>
              <a:t>på</a:t>
            </a:r>
            <a:r>
              <a:rPr lang="en-US" sz="1200"/>
              <a:t> </a:t>
            </a:r>
            <a:r>
              <a:rPr lang="en-US" sz="1200" err="1"/>
              <a:t>lenkene</a:t>
            </a:r>
            <a:r>
              <a:rPr lang="en-US" sz="1200"/>
              <a:t> under. Det </a:t>
            </a:r>
            <a:r>
              <a:rPr lang="en-US" sz="1200" err="1"/>
              <a:t>kan</a:t>
            </a:r>
            <a:r>
              <a:rPr lang="en-US" sz="1200"/>
              <a:t> </a:t>
            </a:r>
            <a:r>
              <a:rPr lang="en-US" sz="1200" err="1"/>
              <a:t>være</a:t>
            </a:r>
            <a:r>
              <a:rPr lang="en-US" sz="1200"/>
              <a:t> </a:t>
            </a:r>
            <a:r>
              <a:rPr lang="en-US" sz="1200" err="1"/>
              <a:t>lurt</a:t>
            </a:r>
            <a:r>
              <a:rPr lang="en-US" sz="1200"/>
              <a:t> å </a:t>
            </a:r>
            <a:r>
              <a:rPr lang="en-US" sz="1200" err="1"/>
              <a:t>holde</a:t>
            </a:r>
            <a:r>
              <a:rPr lang="en-US" sz="1200"/>
              <a:t> seg </a:t>
            </a:r>
            <a:r>
              <a:rPr lang="en-US" sz="1200" err="1"/>
              <a:t>oppdatert</a:t>
            </a:r>
            <a:r>
              <a:rPr lang="en-US" sz="1200"/>
              <a:t> </a:t>
            </a:r>
            <a:r>
              <a:rPr lang="en-US" sz="1200" err="1"/>
              <a:t>på</a:t>
            </a:r>
            <a:r>
              <a:rPr lang="en-US" sz="1200"/>
              <a:t> </a:t>
            </a:r>
            <a:r>
              <a:rPr lang="en-US" sz="1200" err="1"/>
              <a:t>hvilke</a:t>
            </a:r>
            <a:r>
              <a:rPr lang="en-US" sz="1200"/>
              <a:t> </a:t>
            </a:r>
            <a:r>
              <a:rPr lang="en-US" sz="1200" err="1"/>
              <a:t>apper</a:t>
            </a:r>
            <a:r>
              <a:rPr lang="en-US" sz="1200"/>
              <a:t> </a:t>
            </a:r>
            <a:r>
              <a:rPr lang="en-US" sz="1200" err="1"/>
              <a:t>og</a:t>
            </a:r>
            <a:r>
              <a:rPr lang="en-US" sz="1200"/>
              <a:t> </a:t>
            </a:r>
            <a:r>
              <a:rPr lang="en-US" sz="1200" err="1"/>
              <a:t>digitale</a:t>
            </a:r>
            <a:r>
              <a:rPr lang="en-US" sz="1200"/>
              <a:t> platformer barn </a:t>
            </a:r>
            <a:r>
              <a:rPr lang="en-US" sz="1200" err="1"/>
              <a:t>og</a:t>
            </a:r>
            <a:r>
              <a:rPr lang="en-US" sz="1200"/>
              <a:t> </a:t>
            </a:r>
            <a:r>
              <a:rPr lang="en-US" sz="1200" err="1"/>
              <a:t>unge</a:t>
            </a:r>
            <a:r>
              <a:rPr lang="en-US" sz="1200"/>
              <a:t> </a:t>
            </a:r>
            <a:r>
              <a:rPr lang="en-US" sz="1200" err="1"/>
              <a:t>bruker</a:t>
            </a:r>
            <a:r>
              <a:rPr lang="en-US" sz="1200"/>
              <a:t>.</a:t>
            </a:r>
          </a:p>
          <a:p>
            <a:pPr defTabSz="2135961">
              <a:defRPr/>
            </a:pPr>
            <a:endParaRPr lang="en-US" sz="1200"/>
          </a:p>
          <a:p>
            <a:pPr marL="0" marR="0" lvl="0" indent="0" algn="l" defTabSz="2135961" rtl="0" eaLnBrk="1" fontAlgn="auto" latinLnBrk="0" hangingPunct="1">
              <a:lnSpc>
                <a:spcPct val="100000"/>
              </a:lnSpc>
              <a:spcBef>
                <a:spcPts val="0"/>
              </a:spcBef>
              <a:spcAft>
                <a:spcPts val="0"/>
              </a:spcAft>
              <a:buClrTx/>
              <a:buSzTx/>
              <a:buFontTx/>
              <a:buNone/>
              <a:tabLst/>
              <a:defRPr/>
            </a:pPr>
            <a:r>
              <a:rPr lang="en-US" sz="1200" b="1" err="1"/>
              <a:t>Forslag</a:t>
            </a:r>
            <a:r>
              <a:rPr lang="en-US" sz="1200" b="1"/>
              <a:t> </a:t>
            </a:r>
            <a:r>
              <a:rPr lang="en-US" sz="1200" b="1" err="1"/>
              <a:t>til</a:t>
            </a:r>
            <a:r>
              <a:rPr lang="en-US" sz="1200" b="1"/>
              <a:t> </a:t>
            </a:r>
            <a:r>
              <a:rPr lang="en-US" sz="1200" b="1" err="1"/>
              <a:t>metode</a:t>
            </a:r>
            <a:endParaRPr lang="en-US" sz="1200" b="1"/>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 </a:t>
            </a:r>
            <a:r>
              <a:rPr lang="en-US" sz="1200" err="1"/>
              <a:t>forkant</a:t>
            </a:r>
            <a:r>
              <a:rPr lang="en-US" sz="1200"/>
              <a:t> av </a:t>
            </a:r>
            <a:r>
              <a:rPr lang="en-US" sz="1200" err="1"/>
              <a:t>møtet</a:t>
            </a:r>
            <a:r>
              <a:rPr lang="en-US" sz="1200"/>
              <a:t> </a:t>
            </a:r>
            <a:r>
              <a:rPr lang="en-US" sz="1200" err="1"/>
              <a:t>kan</a:t>
            </a:r>
            <a:r>
              <a:rPr lang="en-US" sz="1200"/>
              <a:t> du henge </a:t>
            </a:r>
            <a:r>
              <a:rPr lang="en-US" sz="1200" err="1"/>
              <a:t>opp</a:t>
            </a:r>
            <a:r>
              <a:rPr lang="en-US" sz="1200"/>
              <a:t> </a:t>
            </a:r>
            <a:r>
              <a:rPr lang="en-US" sz="1200" err="1"/>
              <a:t>plakaten</a:t>
            </a:r>
            <a:r>
              <a:rPr lang="en-US" sz="1200"/>
              <a:t> </a:t>
            </a:r>
            <a:r>
              <a:rPr lang="en-US" sz="1200" err="1"/>
              <a:t>som</a:t>
            </a:r>
            <a:r>
              <a:rPr lang="en-US" sz="1200"/>
              <a:t> du </a:t>
            </a:r>
            <a:r>
              <a:rPr lang="en-US" sz="1200" err="1"/>
              <a:t>finner</a:t>
            </a:r>
            <a:r>
              <a:rPr lang="en-US" sz="1200"/>
              <a:t> </a:t>
            </a:r>
            <a:r>
              <a:rPr lang="en-US" sz="1200" err="1"/>
              <a:t>på</a:t>
            </a:r>
            <a:r>
              <a:rPr lang="en-US" sz="1200"/>
              <a:t> https://www.reddbarna.no/vaart-arbeid/barn-i-norge/nettvett/materiell-og-aktiviteter/aktiviteter/nettvettregler</a:t>
            </a:r>
          </a:p>
          <a:p>
            <a:pPr marL="171450" indent="-171450" defTabSz="2135961">
              <a:buFont typeface="Arial" panose="020B0604020202020204" pitchFamily="34" charset="0"/>
              <a:buChar char="•"/>
              <a:defRPr/>
            </a:pPr>
            <a:r>
              <a:rPr lang="en-US" sz="1200" err="1"/>
              <a:t>Skriv</a:t>
            </a:r>
            <a:r>
              <a:rPr lang="en-US" sz="1200"/>
              <a:t> </a:t>
            </a:r>
            <a:r>
              <a:rPr lang="en-US" sz="1200" err="1"/>
              <a:t>ut</a:t>
            </a:r>
            <a:r>
              <a:rPr lang="en-US" sz="1200"/>
              <a:t> </a:t>
            </a:r>
            <a:r>
              <a:rPr lang="en-US" sz="1200" err="1"/>
              <a:t>plakaten</a:t>
            </a:r>
            <a:r>
              <a:rPr lang="en-US" sz="1200"/>
              <a:t> med </a:t>
            </a:r>
            <a:r>
              <a:rPr lang="en-US" sz="1200" err="1"/>
              <a:t>nettvettregler</a:t>
            </a:r>
            <a:r>
              <a:rPr lang="en-US" sz="1200"/>
              <a:t> </a:t>
            </a:r>
            <a:r>
              <a:rPr lang="en-US" sz="1200" err="1"/>
              <a:t>og</a:t>
            </a:r>
            <a:r>
              <a:rPr lang="en-US" sz="1200"/>
              <a:t> del </a:t>
            </a:r>
            <a:r>
              <a:rPr lang="en-US" sz="1200" err="1"/>
              <a:t>ut</a:t>
            </a:r>
            <a:r>
              <a:rPr lang="en-US" sz="1200"/>
              <a:t> i </a:t>
            </a:r>
            <a:r>
              <a:rPr lang="en-US" sz="1200" err="1"/>
              <a:t>forkant</a:t>
            </a:r>
            <a:r>
              <a:rPr lang="en-US" sz="1200"/>
              <a:t> av </a:t>
            </a:r>
            <a:r>
              <a:rPr lang="en-US" sz="1200" err="1"/>
              <a:t>møtet</a:t>
            </a:r>
            <a:r>
              <a:rPr lang="en-US" sz="1200"/>
              <a:t> - </a:t>
            </a:r>
            <a:r>
              <a:rPr lang="en-US" sz="1200" err="1"/>
              <a:t>plakaten</a:t>
            </a:r>
            <a:r>
              <a:rPr lang="en-US" sz="1200"/>
              <a:t> er </a:t>
            </a:r>
            <a:r>
              <a:rPr lang="en-US" sz="1200" err="1"/>
              <a:t>på</a:t>
            </a:r>
            <a:r>
              <a:rPr lang="en-US" sz="1200"/>
              <a:t> </a:t>
            </a:r>
            <a:r>
              <a:rPr lang="en-US" sz="1200" err="1"/>
              <a:t>norsk</a:t>
            </a:r>
            <a:r>
              <a:rPr lang="en-US" sz="1200"/>
              <a:t>. </a:t>
            </a:r>
          </a:p>
          <a:p>
            <a:pPr marL="171450" indent="-171450" defTabSz="2135961">
              <a:buFont typeface="Arial" panose="020B0604020202020204" pitchFamily="34" charset="0"/>
              <a:buChar char="•"/>
              <a:defRPr/>
            </a:pPr>
            <a:r>
              <a:rPr lang="en-US" sz="1200" err="1"/>
              <a:t>Undervisningsopplegget</a:t>
            </a:r>
            <a:r>
              <a:rPr lang="en-US" sz="1200"/>
              <a:t> “</a:t>
            </a:r>
            <a:r>
              <a:rPr lang="en-US" sz="1200" err="1"/>
              <a:t>Delbart</a:t>
            </a:r>
            <a:r>
              <a:rPr lang="en-US" sz="1200"/>
              <a:t>” fra </a:t>
            </a:r>
            <a:r>
              <a:rPr lang="en-US" sz="1200" err="1"/>
              <a:t>politiet</a:t>
            </a:r>
            <a:r>
              <a:rPr lang="en-US" sz="1200"/>
              <a:t>: https://www.politiet.no/rad/trygg-nettbruk/delbart/</a:t>
            </a:r>
          </a:p>
          <a:p>
            <a:pPr marL="171450" indent="-171450" defTabSz="2135961">
              <a:buFont typeface="Arial" panose="020B0604020202020204" pitchFamily="34" charset="0"/>
              <a:buChar char="•"/>
              <a:defRPr/>
            </a:pPr>
            <a:r>
              <a:rPr lang="en-US" sz="1200" err="1"/>
              <a:t>Snakk</a:t>
            </a:r>
            <a:r>
              <a:rPr lang="en-US" sz="1200"/>
              <a:t> </a:t>
            </a:r>
            <a:r>
              <a:rPr lang="en-US" sz="1200" err="1"/>
              <a:t>sammen</a:t>
            </a:r>
            <a:r>
              <a:rPr lang="en-US" sz="1200"/>
              <a:t> om </a:t>
            </a:r>
            <a:r>
              <a:rPr lang="en-US" sz="1200" err="1"/>
              <a:t>hva</a:t>
            </a:r>
            <a:r>
              <a:rPr lang="en-US" sz="1200"/>
              <a:t> </a:t>
            </a:r>
            <a:r>
              <a:rPr lang="en-US" sz="1200" err="1"/>
              <a:t>deltakerne</a:t>
            </a:r>
            <a:r>
              <a:rPr lang="en-US" sz="1200"/>
              <a:t> </a:t>
            </a:r>
            <a:r>
              <a:rPr lang="en-US" sz="1200" err="1"/>
              <a:t>mener</a:t>
            </a:r>
            <a:r>
              <a:rPr lang="en-US" sz="1200"/>
              <a:t> er </a:t>
            </a:r>
            <a:r>
              <a:rPr lang="en-US" sz="1200" err="1"/>
              <a:t>gode</a:t>
            </a:r>
            <a:r>
              <a:rPr lang="en-US" sz="1200"/>
              <a:t> </a:t>
            </a:r>
            <a:r>
              <a:rPr lang="en-US" sz="1200" err="1"/>
              <a:t>regler</a:t>
            </a:r>
            <a:r>
              <a:rPr lang="en-US" sz="1200"/>
              <a:t>, </a:t>
            </a:r>
            <a:r>
              <a:rPr lang="en-US" sz="1200" err="1"/>
              <a:t>f.eks</a:t>
            </a:r>
            <a:r>
              <a:rPr lang="en-US" sz="1200"/>
              <a:t> </a:t>
            </a:r>
            <a:r>
              <a:rPr lang="en-US" sz="1200" err="1"/>
              <a:t>hvor</a:t>
            </a:r>
            <a:r>
              <a:rPr lang="en-US" sz="1200"/>
              <a:t> </a:t>
            </a:r>
            <a:r>
              <a:rPr lang="en-US" sz="1200" err="1"/>
              <a:t>mye</a:t>
            </a:r>
            <a:r>
              <a:rPr lang="en-US" sz="1200"/>
              <a:t> </a:t>
            </a:r>
            <a:r>
              <a:rPr lang="en-US" sz="1200" err="1"/>
              <a:t>tid</a:t>
            </a:r>
            <a:r>
              <a:rPr lang="en-US" sz="1200"/>
              <a:t> barn </a:t>
            </a:r>
            <a:r>
              <a:rPr lang="en-US" sz="1200" err="1"/>
              <a:t>skal</a:t>
            </a:r>
            <a:r>
              <a:rPr lang="en-US" sz="1200"/>
              <a:t> </a:t>
            </a:r>
            <a:r>
              <a:rPr lang="en-US" sz="1200" err="1"/>
              <a:t>bruke</a:t>
            </a:r>
            <a:r>
              <a:rPr lang="en-US" sz="1200"/>
              <a:t> </a:t>
            </a:r>
            <a:r>
              <a:rPr lang="en-US" sz="1200" err="1"/>
              <a:t>på</a:t>
            </a:r>
            <a:r>
              <a:rPr lang="en-US" sz="1200"/>
              <a:t> pc/</a:t>
            </a:r>
            <a:r>
              <a:rPr lang="en-US" sz="1200" err="1"/>
              <a:t>mobil</a:t>
            </a:r>
            <a:r>
              <a:rPr lang="en-US" sz="1200"/>
              <a:t>/</a:t>
            </a:r>
            <a:r>
              <a:rPr lang="en-US" sz="1200" err="1"/>
              <a:t>nettbrett</a:t>
            </a:r>
            <a:r>
              <a:rPr lang="en-US" sz="1200"/>
              <a:t>.</a:t>
            </a:r>
          </a:p>
          <a:p>
            <a:endParaRPr lang="en-US" sz="1200">
              <a:cs typeface="Calibri"/>
            </a:endParaRPr>
          </a:p>
          <a:p>
            <a:r>
              <a:rPr lang="en-US" sz="1200" b="1">
                <a:cs typeface="Calibri"/>
              </a:rPr>
              <a:t>Les </a:t>
            </a:r>
            <a:r>
              <a:rPr lang="en-US" sz="1200" b="1" err="1">
                <a:cs typeface="Calibri"/>
              </a:rPr>
              <a:t>mer</a:t>
            </a:r>
            <a:r>
              <a:rPr lang="en-US" sz="1200" b="1">
                <a:cs typeface="Calibri"/>
              </a:rPr>
              <a:t> her</a:t>
            </a:r>
          </a:p>
          <a:p>
            <a:pPr marL="171450" indent="-171450">
              <a:buFont typeface="Arial" panose="020B0604020202020204" pitchFamily="34" charset="0"/>
              <a:buChar char="•"/>
            </a:pPr>
            <a:r>
              <a:rPr lang="en-US" sz="1200" err="1">
                <a:cs typeface="Calibri"/>
              </a:rPr>
              <a:t>Barnevakten</a:t>
            </a:r>
            <a:r>
              <a:rPr lang="en-US" sz="1200">
                <a:cs typeface="Calibri"/>
              </a:rPr>
              <a:t> – </a:t>
            </a:r>
            <a:r>
              <a:rPr lang="en-US" sz="1200" err="1">
                <a:cs typeface="Calibri"/>
              </a:rPr>
              <a:t>bevisst</a:t>
            </a:r>
            <a:r>
              <a:rPr lang="en-US" sz="1200">
                <a:cs typeface="Calibri"/>
              </a:rPr>
              <a:t> </a:t>
            </a:r>
            <a:r>
              <a:rPr lang="en-US" sz="1200" err="1">
                <a:cs typeface="Calibri"/>
              </a:rPr>
              <a:t>mediebruk</a:t>
            </a:r>
            <a:r>
              <a:rPr lang="en-US" sz="1200">
                <a:cs typeface="Calibri"/>
              </a:rPr>
              <a:t>: https://www.barnevakten.no/</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err="1">
                <a:cs typeface="Calibri"/>
              </a:rPr>
              <a:t>Nettvett</a:t>
            </a:r>
            <a:r>
              <a:rPr lang="en-US" sz="1200">
                <a:cs typeface="Calibri"/>
              </a:rPr>
              <a:t> </a:t>
            </a:r>
            <a:r>
              <a:rPr lang="en-US" sz="1200" err="1">
                <a:cs typeface="Calibri"/>
              </a:rPr>
              <a:t>og</a:t>
            </a:r>
            <a:r>
              <a:rPr lang="en-US" sz="1200">
                <a:cs typeface="Calibri"/>
              </a:rPr>
              <a:t> </a:t>
            </a:r>
            <a:r>
              <a:rPr lang="en-US" sz="1200" err="1">
                <a:cs typeface="Calibri"/>
              </a:rPr>
              <a:t>sosiale</a:t>
            </a:r>
            <a:r>
              <a:rPr lang="en-US" sz="1200">
                <a:cs typeface="Calibri"/>
              </a:rPr>
              <a:t> </a:t>
            </a:r>
            <a:r>
              <a:rPr lang="en-US" sz="1200" err="1">
                <a:cs typeface="Calibri"/>
              </a:rPr>
              <a:t>medier</a:t>
            </a:r>
            <a:r>
              <a:rPr lang="en-US" sz="1200">
                <a:cs typeface="Calibri"/>
              </a:rPr>
              <a:t>: https://www.ung.no/nettvett</a:t>
            </a:r>
          </a:p>
          <a:p>
            <a:pPr marL="171450" indent="-171450">
              <a:buFont typeface="Arial" panose="020B0604020202020204" pitchFamily="34" charset="0"/>
              <a:buChar char="•"/>
            </a:pPr>
            <a:r>
              <a:rPr lang="nb-NO" sz="1200"/>
              <a:t>Barn og sosiale medier (</a:t>
            </a:r>
            <a:r>
              <a:rPr lang="nb-NO" sz="1200" err="1"/>
              <a:t>Bufdir</a:t>
            </a:r>
            <a:r>
              <a:rPr lang="nb-NO" sz="1200"/>
              <a:t>): https://www.bufdir.no/foreldrehverdag/skolebarn/digital-hverdag/barn-og-sosiale-medier/</a:t>
            </a:r>
          </a:p>
          <a:p>
            <a:pPr marL="171450" indent="-171450">
              <a:buFont typeface="Arial" panose="020B0604020202020204" pitchFamily="34" charset="0"/>
              <a:buChar char="•"/>
            </a:pPr>
            <a:r>
              <a:rPr lang="nb-NO" sz="1200"/>
              <a:t>For foresatte (nettvett.no): https://nettvett.no/for-foresatte/</a:t>
            </a:r>
          </a:p>
          <a:p>
            <a:pPr marL="171450" indent="-171450">
              <a:buFont typeface="Arial" panose="020B0604020202020204" pitchFamily="34" charset="0"/>
              <a:buChar char="•"/>
            </a:pPr>
            <a:r>
              <a:rPr lang="nb-NO" sz="1200"/>
              <a:t>Brosjyre om nettvett: https://www.bufdir.no/vold/tryggest/vett-pa-nett-veiledning/</a:t>
            </a:r>
          </a:p>
          <a:p>
            <a:pPr marL="171450" indent="-171450">
              <a:buFont typeface="Arial" panose="020B0604020202020204" pitchFamily="34" charset="0"/>
              <a:buChar char="•"/>
            </a:pPr>
            <a:r>
              <a:rPr lang="nb-NO" sz="1200"/>
              <a:t>Trygg nettbruk, politiet.no: https://www.politiet.no/rad/trygg-nettbruk/</a:t>
            </a:r>
          </a:p>
        </p:txBody>
      </p:sp>
    </p:spTree>
    <p:extLst>
      <p:ext uri="{BB962C8B-B14F-4D97-AF65-F5344CB8AC3E}">
        <p14:creationId xmlns:p14="http://schemas.microsoft.com/office/powerpoint/2010/main" val="372928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a:prstGeom prst="rect">
            <a:avLst/>
          </a:prstGeom>
        </p:spPr>
      </p:sp>
      <p:sp>
        <p:nvSpPr>
          <p:cNvPr id="3" name="Plassholder for notater 2"/>
          <p:cNvSpPr>
            <a:spLocks noGrp="1"/>
          </p:cNvSpPr>
          <p:nvPr>
            <p:ph type="body" idx="1"/>
          </p:nvPr>
        </p:nvSpPr>
        <p:spPr/>
        <p:txBody>
          <a:bodyPr/>
          <a:lstStyle/>
          <a:p>
            <a:r>
              <a:rPr lang="nb-NO" sz="1400" b="1" dirty="0"/>
              <a:t>Temaene</a:t>
            </a:r>
          </a:p>
          <a:p>
            <a:endParaRPr lang="nb-NO" sz="1400" b="1"/>
          </a:p>
          <a:p>
            <a:r>
              <a:rPr lang="nb-NO" sz="1200" b="1" dirty="0"/>
              <a:t>Støttetekst​</a:t>
            </a:r>
            <a:endParaRPr lang="nb-NO" sz="1200" b="0" dirty="0"/>
          </a:p>
          <a:p>
            <a:r>
              <a:rPr lang="nb-NO" sz="1200" b="0" dirty="0"/>
              <a:t>Alle som bor i mottak får informasjon om de første ni temaene i informasjonsprogrammet. Så får dere informasjon om opphold eller retur, avhengig av om dere får bli i Norge eller må reise hjem. </a:t>
            </a:r>
          </a:p>
          <a:p>
            <a:endParaRPr lang="nb-NO" sz="1200" b="0" dirty="0"/>
          </a:p>
          <a:p>
            <a:r>
              <a:rPr lang="nb-NO" sz="1200" b="0" dirty="0"/>
              <a:t>Nå begynner vi på tema seks, som er «Foreldre og barn». </a:t>
            </a:r>
          </a:p>
          <a:p>
            <a:endParaRPr lang="nb-NO" sz="1200" b="0" dirty="0"/>
          </a:p>
          <a:p>
            <a:r>
              <a:rPr lang="nb-NO" sz="1200" b="0" dirty="0"/>
              <a:t>Vi skal snakke om </a:t>
            </a:r>
          </a:p>
          <a:p>
            <a:pPr marL="171450" indent="-171450">
              <a:buFont typeface="Arial" panose="020B0604020202020204" pitchFamily="34" charset="0"/>
              <a:buChar char="•"/>
            </a:pPr>
            <a:r>
              <a:rPr lang="nb-NO" sz="1200" b="0" dirty="0"/>
              <a:t>å være foreldre i </a:t>
            </a:r>
            <a:r>
              <a:rPr lang="nb-NO" sz="1200" dirty="0"/>
              <a:t>Norge</a:t>
            </a:r>
            <a:endParaRPr lang="nb-NO" sz="1200" b="0">
              <a:cs typeface="Arial"/>
            </a:endParaRPr>
          </a:p>
          <a:p>
            <a:pPr marL="171450" indent="-171450">
              <a:buFont typeface="Arial" panose="020B0604020202020204" pitchFamily="34" charset="0"/>
              <a:buChar char="•"/>
            </a:pPr>
            <a:r>
              <a:rPr lang="nb-NO" sz="1200" b="0" dirty="0"/>
              <a:t>barns rettigheter og barneoppdragelse</a:t>
            </a:r>
            <a:endParaRPr lang="nb-NO" sz="1200" b="0"/>
          </a:p>
          <a:p>
            <a:pPr marL="171450" indent="-171450">
              <a:buFont typeface="Arial" panose="020B0604020202020204" pitchFamily="34" charset="0"/>
              <a:buChar char="•"/>
            </a:pPr>
            <a:r>
              <a:rPr lang="nb-NO" sz="1200" b="0" dirty="0"/>
              <a:t>ung i Norge og i hjemlandet</a:t>
            </a:r>
            <a:endParaRPr lang="nb-NO" sz="1200" b="0"/>
          </a:p>
          <a:p>
            <a:pPr marL="171450" indent="-171450">
              <a:buFont typeface="Arial" panose="020B0604020202020204" pitchFamily="34" charset="0"/>
              <a:buChar char="•"/>
            </a:pPr>
            <a:r>
              <a:rPr lang="nb-NO" sz="1200" b="0" dirty="0"/>
              <a:t>barnehage, skole og utdanning</a:t>
            </a:r>
            <a:endParaRPr lang="nb-NO" sz="1200" b="0"/>
          </a:p>
          <a:p>
            <a:pPr marL="171450" indent="-171450">
              <a:buFont typeface="Arial" panose="020B0604020202020204" pitchFamily="34" charset="0"/>
              <a:buChar char="•"/>
            </a:pPr>
            <a:r>
              <a:rPr lang="nb-NO" sz="1200" b="0" dirty="0"/>
              <a:t>barn som trenger ekstra oppfølging </a:t>
            </a:r>
            <a:endParaRPr lang="nb-NO" sz="1200" b="0"/>
          </a:p>
          <a:p>
            <a:pPr marL="171450" indent="-171450">
              <a:buFont typeface="Arial" panose="020B0604020202020204" pitchFamily="34" charset="0"/>
              <a:buChar char="•"/>
            </a:pPr>
            <a:r>
              <a:rPr lang="nb-NO" sz="1200" b="0" dirty="0"/>
              <a:t>familier med avslag</a:t>
            </a:r>
            <a:endParaRPr lang="nb-NO" sz="1200" b="0"/>
          </a:p>
          <a:p>
            <a:endParaRPr lang="nb-NO" sz="1200" b="0" dirty="0"/>
          </a:p>
          <a:p>
            <a:r>
              <a:rPr lang="nb-NO" sz="1200" b="0" i="0" u="none" strike="noStrike" kern="1200" dirty="0">
                <a:solidFill>
                  <a:schemeClr val="tx1"/>
                </a:solidFill>
                <a:effectLst/>
                <a:latin typeface="+mn-lt"/>
                <a:ea typeface="+mn-ea"/>
                <a:cs typeface="+mn-cs"/>
              </a:rPr>
              <a:t>Hvis det er noe du ikke forstår eller lurer på underveis, kan du spørre.</a:t>
            </a:r>
          </a:p>
          <a:p>
            <a:r>
              <a:rPr lang="nb-NO" sz="1200" b="1" dirty="0"/>
              <a:t>​</a:t>
            </a:r>
          </a:p>
          <a:p>
            <a:r>
              <a:rPr lang="nb-NO" sz="1200" b="1" dirty="0"/>
              <a:t>Til deg som holder presentasjonen ​</a:t>
            </a:r>
          </a:p>
          <a:p>
            <a:r>
              <a:rPr lang="nb-NO" sz="1200" b="0" dirty="0"/>
              <a:t>Temaene i informasjonsprogrammet er velkomstinformasjon, livet på mottaket, asylprosessen, identitet, moral og seksuell trakassering, familiemønstre og samlivsformer, foreldre og barn, helse, samfunnsforhold, normer og verdier, kriminalitet og konflikthåndtering, avslag og oppholdstillatelse.</a:t>
            </a:r>
            <a:endParaRPr lang="nb-NO" sz="1200" dirty="0"/>
          </a:p>
          <a:p>
            <a:pPr marL="0" indent="0">
              <a:buFont typeface="Arial" panose="020B0604020202020204" pitchFamily="34" charset="0"/>
              <a:buNone/>
            </a:pPr>
            <a:endParaRPr lang="nb-NO"/>
          </a:p>
        </p:txBody>
      </p:sp>
      <p:sp>
        <p:nvSpPr>
          <p:cNvPr id="4" name="Plassholder for lysbildenummer 3"/>
          <p:cNvSpPr>
            <a:spLocks noGrp="1"/>
          </p:cNvSpPr>
          <p:nvPr>
            <p:ph type="sldNum" sz="quarter" idx="4294967295"/>
          </p:nvPr>
        </p:nvSpPr>
        <p:spPr>
          <a:xfrm>
            <a:off x="5842000" y="8685213"/>
            <a:ext cx="330200" cy="457200"/>
          </a:xfrm>
          <a:prstGeom prst="rect">
            <a:avLst/>
          </a:prstGeom>
        </p:spPr>
        <p:txBody>
          <a:bodyPr/>
          <a:lstStyle/>
          <a:p>
            <a:fld id="{41D5226A-8209-4CC7-8378-821D4986FB03}" type="slidenum">
              <a:rPr lang="nb-NO" sz="1200" smtClean="0"/>
              <a:t>2</a:t>
            </a:fld>
            <a:endParaRPr lang="nb-NO" sz="1200"/>
          </a:p>
        </p:txBody>
      </p:sp>
    </p:spTree>
    <p:extLst>
      <p:ext uri="{BB962C8B-B14F-4D97-AF65-F5344CB8AC3E}">
        <p14:creationId xmlns:p14="http://schemas.microsoft.com/office/powerpoint/2010/main" val="991022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cs typeface="Arial"/>
              </a:rPr>
              <a:t>Forelskelse</a:t>
            </a:r>
            <a:r>
              <a:rPr lang="en-US" sz="1400" b="1" dirty="0">
                <a:cs typeface="Arial"/>
              </a:rPr>
              <a:t> </a:t>
            </a:r>
            <a:r>
              <a:rPr lang="en-US" sz="1400" b="1" dirty="0" err="1">
                <a:cs typeface="Arial"/>
              </a:rPr>
              <a:t>og</a:t>
            </a:r>
            <a:r>
              <a:rPr lang="en-US" sz="1400" b="1" dirty="0">
                <a:cs typeface="Arial"/>
              </a:rPr>
              <a:t> </a:t>
            </a:r>
            <a:r>
              <a:rPr lang="en-US" sz="1400" b="1" dirty="0" err="1">
                <a:cs typeface="Arial"/>
              </a:rPr>
              <a:t>ekteskap</a:t>
            </a:r>
            <a:endParaRPr lang="en-US" sz="1400" b="1" dirty="0">
              <a:cs typeface="Arial"/>
            </a:endParaRPr>
          </a:p>
          <a:p>
            <a:endParaRPr lang="en-US" sz="1200" b="1" dirty="0">
              <a:cs typeface="Arial"/>
            </a:endParaRPr>
          </a:p>
          <a:p>
            <a:r>
              <a:rPr lang="en-US" sz="1200" b="1" dirty="0" err="1">
                <a:cs typeface="Arial"/>
              </a:rPr>
              <a:t>Støttetekst</a:t>
            </a:r>
            <a:endParaRPr lang="nb-NO" b="1" dirty="0">
              <a:cs typeface="Arial"/>
            </a:endParaRPr>
          </a:p>
          <a:p>
            <a:endParaRPr lang="nb-NO" b="1">
              <a:cs typeface="Arial"/>
            </a:endParaRPr>
          </a:p>
          <a:p>
            <a:r>
              <a:rPr lang="nb-NO" b="1">
                <a:cs typeface="Arial"/>
              </a:rPr>
              <a:t>Forelskelse </a:t>
            </a:r>
          </a:p>
          <a:p>
            <a:r>
              <a:rPr lang="nb-NO">
                <a:cs typeface="Arial"/>
              </a:rPr>
              <a:t>I Norge velger ungdommer selv hvem de vil være kjæreste med. Jenter kan være kjæreste med jenter, og gutter med gutter, og gutter med jenter. Det er ikke uvanlig at ungdommer har mer enn en kjæreste i løpet av ungdomstiden.</a:t>
            </a:r>
          </a:p>
          <a:p>
            <a:endParaRPr lang="en-US">
              <a:cs typeface="Calibri"/>
            </a:endParaRPr>
          </a:p>
          <a:p>
            <a:r>
              <a:rPr lang="en-US" b="1" err="1">
                <a:cs typeface="Calibri"/>
              </a:rPr>
              <a:t>Ekteskap</a:t>
            </a:r>
            <a:endParaRPr lang="en-US" b="1">
              <a:cs typeface="Calibri"/>
            </a:endParaRPr>
          </a:p>
          <a:p>
            <a:r>
              <a:rPr lang="nb-NO" b="0">
                <a:cs typeface="Arial"/>
              </a:rPr>
              <a:t>Norge har en ekteskapslov som sier hvem som kan gifte seg. Aldersgrensen for å gifte seg er 18 år. Det kan være jenter med jenter, gutter med gutter og gutter med jenter. </a:t>
            </a:r>
            <a:r>
              <a:rPr lang="nb-NO">
                <a:cs typeface="Arial"/>
              </a:rPr>
              <a:t>De</a:t>
            </a:r>
            <a:r>
              <a:rPr lang="nb-NO" b="0">
                <a:cs typeface="Arial"/>
              </a:rPr>
              <a:t> velger selv hvem </a:t>
            </a:r>
            <a:r>
              <a:rPr lang="nb-NO">
                <a:cs typeface="Arial"/>
              </a:rPr>
              <a:t>de</a:t>
            </a:r>
            <a:r>
              <a:rPr lang="nb-NO" b="0">
                <a:cs typeface="Arial"/>
              </a:rPr>
              <a:t> vil gifte seg med eller om </a:t>
            </a:r>
            <a:r>
              <a:rPr lang="nb-NO">
                <a:cs typeface="Arial"/>
              </a:rPr>
              <a:t>de</a:t>
            </a:r>
            <a:r>
              <a:rPr lang="nb-NO" b="0">
                <a:cs typeface="Arial"/>
              </a:rPr>
              <a:t> skal gifte </a:t>
            </a:r>
            <a:r>
              <a:rPr lang="nb-NO">
                <a:cs typeface="Arial"/>
              </a:rPr>
              <a:t>seg</a:t>
            </a:r>
            <a:r>
              <a:rPr lang="nb-NO" b="0">
                <a:cs typeface="Arial"/>
              </a:rPr>
              <a:t>. De som gifter seg kan ikke være i nær slekt eller allerede være gift med en annen</a:t>
            </a:r>
            <a:r>
              <a:rPr lang="nb-NO">
                <a:cs typeface="Arial"/>
              </a:rPr>
              <a:t>. Ekteskap</a:t>
            </a:r>
            <a:r>
              <a:rPr lang="nb-NO" b="0">
                <a:cs typeface="Arial"/>
              </a:rPr>
              <a:t> kan ikke inngås mellom slektninger i rett opp- eller nedstigende linje, eller mellom søsken (Ekteskapsloven §3).</a:t>
            </a:r>
          </a:p>
          <a:p>
            <a:endParaRPr lang="nb-NO" b="0">
              <a:cs typeface="Calibri"/>
            </a:endParaRPr>
          </a:p>
          <a:p>
            <a:r>
              <a:rPr lang="nb-NO" b="0">
                <a:cs typeface="Arial"/>
              </a:rPr>
              <a:t>Det er straffbart å tvinge noen til å gifte seg.</a:t>
            </a:r>
          </a:p>
          <a:p>
            <a:endParaRPr lang="nb-NO" b="0">
              <a:cs typeface="Calibri"/>
            </a:endParaRPr>
          </a:p>
          <a:p>
            <a:r>
              <a:rPr lang="nb-NO" b="1">
                <a:cs typeface="Arial"/>
              </a:rPr>
              <a:t>Til deg som holder presentasjonen </a:t>
            </a:r>
          </a:p>
          <a:p>
            <a:r>
              <a:rPr lang="nb-NO" b="0">
                <a:cs typeface="Arial"/>
              </a:rPr>
              <a:t>Finn mer informasjon om forelskelse og ekteskap på lenkene og filmene under.</a:t>
            </a:r>
            <a:r>
              <a:rPr lang="nb-NO">
                <a:cs typeface="Arial"/>
              </a:rPr>
              <a:t> </a:t>
            </a:r>
            <a:endParaRPr lang="nb-NO" b="0">
              <a:cs typeface="Arial"/>
            </a:endParaRPr>
          </a:p>
          <a:p>
            <a:endParaRPr lang="nb-NO" b="1">
              <a:cs typeface="Calibri"/>
            </a:endParaRPr>
          </a:p>
          <a:p>
            <a:r>
              <a:rPr lang="nb-NO" b="1">
                <a:cs typeface="Arial"/>
              </a:rPr>
              <a:t>Forslag til metode</a:t>
            </a:r>
          </a:p>
          <a:p>
            <a:pPr marL="171450" indent="-171450">
              <a:buFont typeface="Arial" panose="020B0604020202020204" pitchFamily="34" charset="0"/>
              <a:buChar char="•"/>
            </a:pPr>
            <a:r>
              <a:rPr lang="nb-NO">
                <a:cs typeface="Arial"/>
              </a:rPr>
              <a:t>Vis filmen «Ungdomstid» som handler om retten til å velge ektefelle: https://www.udi.no/asylmottak/jobber-i-mottak/informasjonsarbeid-i-mottaket/filmer1/ungdomstid/#link-16630</a:t>
            </a:r>
          </a:p>
          <a:p>
            <a:pPr marL="171450" indent="-171450">
              <a:buFont typeface="Arial" panose="020B0604020202020204" pitchFamily="34" charset="0"/>
              <a:buChar char="•"/>
            </a:pPr>
            <a:r>
              <a:rPr lang="nb-NO">
                <a:cs typeface="Arial"/>
              </a:rPr>
              <a:t>Vis filmen «Radio Frihet» som handler om kjønn og kjærlighet: https://www.udi.no/asylmottak/jobber-i-mottak/informasjonsarbeid-i-mottaket/filmer1/radio-frihet---en-film-om-kjonn-og-kjarlighet/</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Vis filmen «</a:t>
            </a:r>
            <a:r>
              <a:rPr lang="en-US"/>
              <a:t>Om </a:t>
            </a:r>
            <a:r>
              <a:rPr lang="en-US" err="1"/>
              <a:t>tvangsekteskap</a:t>
            </a:r>
            <a:r>
              <a:rPr lang="en-US"/>
              <a:t> </a:t>
            </a:r>
            <a:r>
              <a:rPr lang="en-US" err="1"/>
              <a:t>på</a:t>
            </a:r>
            <a:r>
              <a:rPr lang="en-US"/>
              <a:t> </a:t>
            </a:r>
            <a:r>
              <a:rPr lang="en-US" err="1"/>
              <a:t>flere</a:t>
            </a:r>
            <a:r>
              <a:rPr lang="en-US"/>
              <a:t> </a:t>
            </a:r>
            <a:r>
              <a:rPr lang="en-US" err="1"/>
              <a:t>språk</a:t>
            </a:r>
            <a:r>
              <a:rPr lang="nb-NO">
                <a:cs typeface="Arial"/>
              </a:rPr>
              <a:t>»</a:t>
            </a:r>
            <a:r>
              <a:rPr lang="en-US">
                <a:cs typeface="Arial"/>
              </a:rPr>
              <a:t> </a:t>
            </a:r>
            <a:r>
              <a:rPr lang="en-US"/>
              <a:t>(</a:t>
            </a:r>
            <a:r>
              <a:rPr lang="en-US" err="1"/>
              <a:t>Bufdir</a:t>
            </a:r>
            <a:r>
              <a:rPr lang="en-US"/>
              <a:t>): https://www.youtube.com/watch?v=a9ecjYZFrVo&amp;list=PLjpNIfkX49jHUBbKQmZ149MEzgZEYVdro&amp;index=2</a:t>
            </a:r>
            <a:endParaRPr lang="en-US">
              <a:cs typeface="Arial"/>
            </a:endParaRPr>
          </a:p>
          <a:p>
            <a:pPr marL="171450" indent="-171450">
              <a:buFont typeface="Arial" panose="020B0604020202020204" pitchFamily="34" charset="0"/>
              <a:buChar char="•"/>
              <a:defRPr/>
            </a:pPr>
            <a:r>
              <a:rPr lang="nb-NO"/>
              <a:t>Vis filmen «</a:t>
            </a:r>
            <a:r>
              <a:rPr lang="en-US" err="1">
                <a:cs typeface="Arial"/>
              </a:rPr>
              <a:t>Banaz</a:t>
            </a:r>
            <a:r>
              <a:rPr lang="en-US">
                <a:cs typeface="Arial"/>
              </a:rPr>
              <a:t> a love story av </a:t>
            </a:r>
            <a:r>
              <a:rPr lang="en-US" err="1">
                <a:cs typeface="Arial"/>
              </a:rPr>
              <a:t>Deeyah</a:t>
            </a:r>
            <a:r>
              <a:rPr lang="en-US">
                <a:cs typeface="Arial"/>
              </a:rPr>
              <a:t> Khan</a:t>
            </a:r>
            <a:r>
              <a:rPr lang="nb-NO"/>
              <a:t>»</a:t>
            </a:r>
            <a:r>
              <a:rPr lang="en-US">
                <a:cs typeface="Arial"/>
              </a:rPr>
              <a:t>: https://www.youtube.com/watch?v=VepuyvhHYdM</a:t>
            </a:r>
          </a:p>
          <a:p>
            <a:pPr marL="171450" indent="-171450">
              <a:buFont typeface="Arial" panose="020B0604020202020204" pitchFamily="34" charset="0"/>
              <a:buChar char="•"/>
              <a:defRPr/>
            </a:pPr>
            <a:r>
              <a:rPr lang="en-US" err="1">
                <a:cs typeface="Arial"/>
              </a:rPr>
              <a:t>Spør</a:t>
            </a:r>
            <a:r>
              <a:rPr lang="en-US">
                <a:cs typeface="Arial"/>
              </a:rPr>
              <a:t> </a:t>
            </a:r>
            <a:r>
              <a:rPr lang="en-US" err="1">
                <a:cs typeface="Arial"/>
              </a:rPr>
              <a:t>beboerne</a:t>
            </a:r>
            <a:r>
              <a:rPr lang="en-US">
                <a:cs typeface="Arial"/>
              </a:rPr>
              <a:t>  om </a:t>
            </a:r>
            <a:r>
              <a:rPr lang="en-US" err="1">
                <a:cs typeface="Arial"/>
              </a:rPr>
              <a:t>hvordan</a:t>
            </a:r>
            <a:r>
              <a:rPr lang="en-US">
                <a:cs typeface="Arial"/>
              </a:rPr>
              <a:t> de </a:t>
            </a:r>
            <a:r>
              <a:rPr lang="en-US" err="1">
                <a:cs typeface="Arial"/>
              </a:rPr>
              <a:t>gifter</a:t>
            </a:r>
            <a:r>
              <a:rPr lang="en-US">
                <a:cs typeface="Arial"/>
              </a:rPr>
              <a:t> seg i  </a:t>
            </a:r>
            <a:r>
              <a:rPr lang="en-US" err="1">
                <a:cs typeface="Arial"/>
              </a:rPr>
              <a:t>hjemlandet</a:t>
            </a:r>
            <a:r>
              <a:rPr lang="en-US">
                <a:cs typeface="Arial"/>
              </a:rPr>
              <a:t>.</a:t>
            </a:r>
          </a:p>
          <a:p>
            <a:pPr marL="715838" marR="0" lvl="1"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Hva er foreldrenes rolle ved valg av ektefelle?</a:t>
            </a:r>
          </a:p>
          <a:p>
            <a:pPr marL="715838" marR="0" lvl="1"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err="1">
                <a:cs typeface="Arial"/>
              </a:rPr>
              <a:t>Hvor</a:t>
            </a:r>
            <a:r>
              <a:rPr lang="en-US">
                <a:cs typeface="Arial"/>
              </a:rPr>
              <a:t> </a:t>
            </a:r>
            <a:r>
              <a:rPr lang="en-US" err="1">
                <a:cs typeface="Arial"/>
              </a:rPr>
              <a:t>gammel</a:t>
            </a:r>
            <a:r>
              <a:rPr lang="en-US">
                <a:cs typeface="Arial"/>
              </a:rPr>
              <a:t> er det </a:t>
            </a:r>
            <a:r>
              <a:rPr lang="en-US" err="1">
                <a:cs typeface="Arial"/>
              </a:rPr>
              <a:t>vanlig</a:t>
            </a:r>
            <a:r>
              <a:rPr lang="en-US">
                <a:cs typeface="Arial"/>
              </a:rPr>
              <a:t> å </a:t>
            </a:r>
            <a:r>
              <a:rPr lang="en-US" err="1">
                <a:cs typeface="Arial"/>
              </a:rPr>
              <a:t>være</a:t>
            </a:r>
            <a:r>
              <a:rPr lang="en-US">
                <a:cs typeface="Arial"/>
              </a:rPr>
              <a:t> </a:t>
            </a:r>
            <a:r>
              <a:rPr lang="en-US" err="1">
                <a:cs typeface="Arial"/>
              </a:rPr>
              <a:t>når</a:t>
            </a:r>
            <a:r>
              <a:rPr lang="en-US">
                <a:cs typeface="Arial"/>
              </a:rPr>
              <a:t> man </a:t>
            </a:r>
            <a:r>
              <a:rPr lang="en-US" err="1">
                <a:cs typeface="Arial"/>
              </a:rPr>
              <a:t>gifter</a:t>
            </a:r>
            <a:r>
              <a:rPr lang="en-US">
                <a:cs typeface="Arial"/>
              </a:rPr>
              <a:t> seg?</a:t>
            </a:r>
          </a:p>
          <a:p>
            <a:pPr marL="715838" marR="0" lvl="1"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Arial"/>
              </a:rPr>
              <a:t>Er det </a:t>
            </a:r>
            <a:r>
              <a:rPr lang="en-US" err="1">
                <a:cs typeface="Arial"/>
              </a:rPr>
              <a:t>forskjell</a:t>
            </a:r>
            <a:r>
              <a:rPr lang="en-US">
                <a:cs typeface="Arial"/>
              </a:rPr>
              <a:t> </a:t>
            </a:r>
            <a:r>
              <a:rPr lang="en-US" err="1">
                <a:cs typeface="Arial"/>
              </a:rPr>
              <a:t>på</a:t>
            </a:r>
            <a:r>
              <a:rPr lang="en-US">
                <a:cs typeface="Arial"/>
              </a:rPr>
              <a:t> </a:t>
            </a:r>
            <a:r>
              <a:rPr lang="en-US" err="1">
                <a:cs typeface="Arial"/>
              </a:rPr>
              <a:t>alderen</a:t>
            </a:r>
            <a:r>
              <a:rPr lang="en-US">
                <a:cs typeface="Arial"/>
              </a:rPr>
              <a:t> </a:t>
            </a:r>
            <a:r>
              <a:rPr lang="en-US" err="1">
                <a:cs typeface="Arial"/>
              </a:rPr>
              <a:t>når</a:t>
            </a:r>
            <a:r>
              <a:rPr lang="en-US">
                <a:cs typeface="Arial"/>
              </a:rPr>
              <a:t> gutter </a:t>
            </a:r>
            <a:r>
              <a:rPr lang="en-US" err="1">
                <a:cs typeface="Arial"/>
              </a:rPr>
              <a:t>og</a:t>
            </a:r>
            <a:r>
              <a:rPr lang="en-US">
                <a:cs typeface="Arial"/>
              </a:rPr>
              <a:t> </a:t>
            </a:r>
            <a:r>
              <a:rPr lang="en-US" err="1">
                <a:cs typeface="Arial"/>
              </a:rPr>
              <a:t>jenter</a:t>
            </a:r>
            <a:r>
              <a:rPr lang="en-US">
                <a:cs typeface="Arial"/>
              </a:rPr>
              <a:t> </a:t>
            </a:r>
            <a:r>
              <a:rPr lang="en-US" err="1">
                <a:cs typeface="Arial"/>
              </a:rPr>
              <a:t>gifter</a:t>
            </a:r>
            <a:r>
              <a:rPr lang="en-US">
                <a:cs typeface="Arial"/>
              </a:rPr>
              <a:t> seg?</a:t>
            </a:r>
          </a:p>
          <a:p>
            <a:pPr marL="715838" lvl="1" indent="-171450">
              <a:buFont typeface="Arial" panose="020B0604020202020204" pitchFamily="34" charset="0"/>
              <a:buChar char="•"/>
              <a:defRPr/>
            </a:pPr>
            <a:r>
              <a:rPr lang="en-US" err="1">
                <a:cs typeface="Arial"/>
              </a:rPr>
              <a:t>Hvilke</a:t>
            </a:r>
            <a:r>
              <a:rPr lang="en-US">
                <a:cs typeface="Arial"/>
              </a:rPr>
              <a:t> </a:t>
            </a:r>
            <a:r>
              <a:rPr lang="en-US" err="1">
                <a:cs typeface="Arial"/>
              </a:rPr>
              <a:t>tradisjoner</a:t>
            </a:r>
            <a:r>
              <a:rPr lang="en-US">
                <a:cs typeface="Arial"/>
              </a:rPr>
              <a:t> </a:t>
            </a:r>
            <a:r>
              <a:rPr lang="en-US" err="1">
                <a:cs typeface="Arial"/>
              </a:rPr>
              <a:t>har</a:t>
            </a:r>
            <a:r>
              <a:rPr lang="en-US">
                <a:cs typeface="Arial"/>
              </a:rPr>
              <a:t> </a:t>
            </a:r>
            <a:r>
              <a:rPr lang="en-US" err="1">
                <a:cs typeface="Arial"/>
              </a:rPr>
              <a:t>dere</a:t>
            </a:r>
            <a:r>
              <a:rPr lang="en-US">
                <a:cs typeface="Arial"/>
              </a:rPr>
              <a:t> </a:t>
            </a:r>
            <a:r>
              <a:rPr lang="en-US" err="1">
                <a:cs typeface="Arial"/>
              </a:rPr>
              <a:t>når</a:t>
            </a:r>
            <a:r>
              <a:rPr lang="en-US">
                <a:cs typeface="Arial"/>
              </a:rPr>
              <a:t> </a:t>
            </a:r>
            <a:r>
              <a:rPr lang="en-US" err="1">
                <a:cs typeface="Arial"/>
              </a:rPr>
              <a:t>dere</a:t>
            </a:r>
            <a:r>
              <a:rPr lang="en-US">
                <a:cs typeface="Arial"/>
              </a:rPr>
              <a:t> </a:t>
            </a:r>
            <a:r>
              <a:rPr lang="en-US" err="1">
                <a:cs typeface="Arial"/>
              </a:rPr>
              <a:t>gifter</a:t>
            </a:r>
            <a:r>
              <a:rPr lang="en-US">
                <a:cs typeface="Arial"/>
              </a:rPr>
              <a:t> </a:t>
            </a:r>
            <a:r>
              <a:rPr lang="en-US" err="1">
                <a:cs typeface="Arial"/>
              </a:rPr>
              <a:t>dere</a:t>
            </a:r>
            <a:r>
              <a:rPr lang="en-US">
                <a:cs typeface="Arial"/>
              </a:rPr>
              <a:t>? </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Arial"/>
            </a:endParaRPr>
          </a:p>
          <a:p>
            <a:pPr>
              <a:defRPr/>
            </a:pPr>
            <a:r>
              <a:rPr lang="en-US">
                <a:cs typeface="Arial"/>
              </a:rPr>
              <a:t>Bruk </a:t>
            </a:r>
            <a:r>
              <a:rPr lang="en-US" err="1">
                <a:cs typeface="Arial"/>
              </a:rPr>
              <a:t>problemstillingene</a:t>
            </a:r>
            <a:r>
              <a:rPr lang="en-US">
                <a:cs typeface="Arial"/>
              </a:rPr>
              <a:t> i </a:t>
            </a:r>
            <a:r>
              <a:rPr lang="en-US" err="1">
                <a:cs typeface="Arial"/>
              </a:rPr>
              <a:t>filmene</a:t>
            </a:r>
            <a:r>
              <a:rPr lang="en-US">
                <a:cs typeface="Arial"/>
              </a:rPr>
              <a:t> om å </a:t>
            </a:r>
            <a:r>
              <a:rPr lang="en-US" err="1">
                <a:cs typeface="Arial"/>
              </a:rPr>
              <a:t>velge</a:t>
            </a:r>
            <a:r>
              <a:rPr lang="en-US">
                <a:cs typeface="Arial"/>
              </a:rPr>
              <a:t> </a:t>
            </a:r>
            <a:r>
              <a:rPr lang="en-US" err="1">
                <a:cs typeface="Arial"/>
              </a:rPr>
              <a:t>ektefelle</a:t>
            </a:r>
            <a:r>
              <a:rPr lang="en-US">
                <a:cs typeface="Arial"/>
              </a:rPr>
              <a:t> </a:t>
            </a:r>
            <a:r>
              <a:rPr lang="en-US" err="1">
                <a:cs typeface="Arial"/>
              </a:rPr>
              <a:t>og</a:t>
            </a:r>
            <a:r>
              <a:rPr lang="en-US">
                <a:cs typeface="Arial"/>
              </a:rPr>
              <a:t> </a:t>
            </a:r>
            <a:r>
              <a:rPr lang="en-US" err="1">
                <a:cs typeface="Arial"/>
              </a:rPr>
              <a:t>tvangsekteskap</a:t>
            </a:r>
            <a:r>
              <a:rPr lang="en-US">
                <a:cs typeface="Arial"/>
              </a:rPr>
              <a:t> </a:t>
            </a:r>
            <a:r>
              <a:rPr lang="en-US" err="1">
                <a:cs typeface="Arial"/>
              </a:rPr>
              <a:t>som</a:t>
            </a:r>
            <a:r>
              <a:rPr lang="en-US">
                <a:cs typeface="Arial"/>
              </a:rPr>
              <a:t> </a:t>
            </a:r>
            <a:r>
              <a:rPr lang="en-US" err="1">
                <a:cs typeface="Arial"/>
              </a:rPr>
              <a:t>utgangspunkt</a:t>
            </a:r>
            <a:r>
              <a:rPr lang="en-US">
                <a:cs typeface="Arial"/>
              </a:rPr>
              <a:t> for dialog i </a:t>
            </a:r>
            <a:r>
              <a:rPr lang="en-US" err="1">
                <a:cs typeface="Arial"/>
              </a:rPr>
              <a:t>gruppen</a:t>
            </a:r>
            <a:r>
              <a:rPr lang="en-US">
                <a:cs typeface="Arial"/>
              </a:rPr>
              <a:t>. </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Arial"/>
            </a:endParaRPr>
          </a:p>
          <a:p>
            <a:r>
              <a:rPr lang="nb-NO" b="1">
                <a:cs typeface="Arial"/>
              </a:rPr>
              <a:t>Les mer på</a:t>
            </a:r>
          </a:p>
          <a:p>
            <a:pPr marL="171450" indent="-171450">
              <a:buFont typeface="Arial" panose="020B0604020202020204" pitchFamily="34" charset="0"/>
              <a:buChar char="•"/>
            </a:pPr>
            <a:r>
              <a:rPr lang="nb-NO">
                <a:cs typeface="Arial"/>
              </a:rPr>
              <a:t>Lov om ekteskap: https://lovdata.no/dokument/NL/lov/1991-07-04-47</a:t>
            </a:r>
          </a:p>
          <a:p>
            <a:pPr marL="171450" indent="-171450">
              <a:buFont typeface="Arial" panose="020B0604020202020204" pitchFamily="34" charset="0"/>
              <a:buChar char="•"/>
            </a:pPr>
            <a:r>
              <a:rPr lang="nb-NO">
                <a:cs typeface="Arial"/>
              </a:rPr>
              <a:t>Vilkår for ekteskap: https://www.regjeringen.no/no/tema/familie-og-barn/innsiktsartikler/ekteskap-og-samliv/mer-informasjon-om-ekteskap/id672620/</a:t>
            </a:r>
          </a:p>
          <a:p>
            <a:pPr marL="171450" indent="-171450">
              <a:buFont typeface="Arial" panose="020B0604020202020204" pitchFamily="34" charset="0"/>
              <a:buChar char="•"/>
            </a:pPr>
            <a:r>
              <a:rPr lang="nb-NO">
                <a:cs typeface="Arial"/>
              </a:rPr>
              <a:t>Rapport om Migrasjon, foreldreskap og sosial kontroll: https://www.fafo.no/index.php/zoo-publikasjoner/fafo-rapporter/item/migrasjon-foreldreskap-og-sosial-kontroll</a:t>
            </a:r>
          </a:p>
          <a:p>
            <a:pPr marL="171450" indent="-171450">
              <a:buFont typeface="Arial" panose="020B0604020202020204" pitchFamily="34" charset="0"/>
              <a:buChar char="•"/>
            </a:pPr>
            <a:r>
              <a:rPr lang="nb-NO">
                <a:cs typeface="Arial"/>
              </a:rPr>
              <a:t>Tvangsekteskap og barneekteskap: https://www.udi.no/ord-og-begreper/tvangsekteskap/</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Les mer om tvangsekteskap: https://rodekorstelefonen.no/tvangsekteskap</a:t>
            </a:r>
            <a:endParaRPr lang="nb-NO">
              <a:cs typeface="Calibri"/>
            </a:endParaRPr>
          </a:p>
        </p:txBody>
      </p:sp>
    </p:spTree>
    <p:extLst>
      <p:ext uri="{BB962C8B-B14F-4D97-AF65-F5344CB8AC3E}">
        <p14:creationId xmlns:p14="http://schemas.microsoft.com/office/powerpoint/2010/main" val="843162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Fritidsaktiviteter</a:t>
            </a:r>
          </a:p>
          <a:p>
            <a:endParaRPr lang="nb-NO" sz="1200" b="1" dirty="0"/>
          </a:p>
          <a:p>
            <a:r>
              <a:rPr lang="nb-NO" sz="1200" b="1" dirty="0"/>
              <a:t>Støttetekst</a:t>
            </a:r>
            <a:endParaRPr lang="nb-NO" dirty="0"/>
          </a:p>
          <a:p>
            <a:r>
              <a:rPr lang="nb-NO"/>
              <a:t>De fleste barn i Norge går på aktiviteter på fritiden. Fritidsaktiviteter kan være å spille sjakk, håndball, fotball, gå på dans, turn, ballett, svømming eller spille i korps osv. Det er vanlig at foreldrene engasjerer seg i barnas fritidsaktiviteter ved at de kommer på møter og treninger og deltar på dugnader.  </a:t>
            </a:r>
            <a:endParaRPr lang="nb-NO">
              <a:cs typeface="Arial"/>
            </a:endParaRPr>
          </a:p>
          <a:p>
            <a:endParaRPr lang="nb-NO"/>
          </a:p>
          <a:p>
            <a:r>
              <a:rPr lang="nb-NO" b="1"/>
              <a:t>Til deg som holder presentasjonen</a:t>
            </a:r>
          </a:p>
          <a:p>
            <a:r>
              <a:rPr lang="nb-NO" b="0">
                <a:cs typeface="Arial"/>
              </a:rPr>
              <a:t>Forklar hva dugnad er.</a:t>
            </a:r>
          </a:p>
          <a:p>
            <a:r>
              <a:rPr lang="nb-NO">
                <a:cs typeface="Arial"/>
              </a:rPr>
              <a:t>Informer om aktivitetstilbudet i din kommune.</a:t>
            </a:r>
            <a:endParaRPr lang="nb-NO"/>
          </a:p>
          <a:p>
            <a:r>
              <a:rPr lang="nb-NO"/>
              <a:t>Sjekk støtteordninger til fritidsaktiviteter i din kommune. </a:t>
            </a:r>
            <a:endParaRPr lang="nb-NO">
              <a:cs typeface="Arial"/>
            </a:endParaRPr>
          </a:p>
        </p:txBody>
      </p:sp>
    </p:spTree>
    <p:extLst>
      <p:ext uri="{BB962C8B-B14F-4D97-AF65-F5344CB8AC3E}">
        <p14:creationId xmlns:p14="http://schemas.microsoft.com/office/powerpoint/2010/main" val="3763260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cs typeface="Calibri"/>
              </a:rPr>
              <a:t>Refleksjonsoppgaver</a:t>
            </a:r>
            <a:r>
              <a:rPr lang="en-US" sz="1400" b="1" dirty="0">
                <a:cs typeface="Calibri"/>
              </a:rPr>
              <a:t> om </a:t>
            </a:r>
            <a:r>
              <a:rPr lang="en-US" sz="1400" b="1" dirty="0" err="1">
                <a:cs typeface="Calibri"/>
              </a:rPr>
              <a:t>ungdomstiden</a:t>
            </a:r>
            <a:endParaRPr lang="en-US" sz="1400" b="1" dirty="0">
              <a:cs typeface="Calibri"/>
            </a:endParaRPr>
          </a:p>
          <a:p>
            <a:endParaRPr lang="en-US" b="1">
              <a:cs typeface="Calibri"/>
            </a:endParaRPr>
          </a:p>
          <a:p>
            <a:r>
              <a:rPr lang="en-US" b="1" err="1">
                <a:cs typeface="Calibri"/>
              </a:rPr>
              <a:t>Oppgave</a:t>
            </a:r>
            <a:r>
              <a:rPr lang="en-US" b="1">
                <a:cs typeface="Calibri"/>
              </a:rPr>
              <a:t> 1</a:t>
            </a:r>
          </a:p>
          <a:p>
            <a:r>
              <a:rPr lang="nb-NO">
                <a:cs typeface="Calibri"/>
              </a:rPr>
              <a:t>Abdullah er mye sammen med vennene sine, både gutter og jenter. Han spiller fotball og er på fest i helgene. Han har en eldre søster, </a:t>
            </a:r>
            <a:r>
              <a:rPr lang="nb-NO" err="1">
                <a:cs typeface="Calibri"/>
              </a:rPr>
              <a:t>Someyah</a:t>
            </a:r>
            <a:r>
              <a:rPr lang="nb-NO">
                <a:cs typeface="Calibri"/>
              </a:rPr>
              <a:t>. Hun er som oftest hjemme og hjelper til med matlaging og husvask. Hun får nesten aldri lov til å gå ut med vennene sine. </a:t>
            </a:r>
            <a:r>
              <a:rPr lang="nb-NO" err="1">
                <a:cs typeface="Calibri"/>
              </a:rPr>
              <a:t>Someyah</a:t>
            </a:r>
            <a:r>
              <a:rPr lang="nb-NO">
                <a:cs typeface="Calibri"/>
              </a:rPr>
              <a:t> synes det er urettferdig. </a:t>
            </a:r>
            <a:endParaRPr lang="en-US">
              <a:cs typeface="Calibri"/>
            </a:endParaRPr>
          </a:p>
          <a:p>
            <a:pPr marL="171450" indent="-171450">
              <a:buFont typeface="Arial" panose="020B0604020202020204" pitchFamily="34" charset="0"/>
              <a:buChar char="•"/>
            </a:pPr>
            <a:r>
              <a:rPr lang="nb-NO"/>
              <a:t>Hva tenker dere om det?</a:t>
            </a:r>
            <a:endParaRPr lang="nb-NO">
              <a:cs typeface="Calibri"/>
            </a:endParaRPr>
          </a:p>
          <a:p>
            <a:pPr marL="171450" indent="-171450">
              <a:buFont typeface="Arial" panose="020B0604020202020204" pitchFamily="34" charset="0"/>
              <a:buChar char="•"/>
            </a:pPr>
            <a:r>
              <a:rPr lang="nb-NO"/>
              <a:t>Hvorfor tror dere Abdullah har det friere enn </a:t>
            </a:r>
            <a:r>
              <a:rPr lang="nb-NO" err="1"/>
              <a:t>Someyah</a:t>
            </a:r>
            <a:r>
              <a:rPr lang="nb-NO"/>
              <a:t>?</a:t>
            </a:r>
            <a:endParaRPr lang="nb-NO">
              <a:cs typeface="Calibri"/>
            </a:endParaRPr>
          </a:p>
          <a:p>
            <a:pPr marL="171450" indent="-171450">
              <a:buFont typeface="Arial" panose="020B0604020202020204" pitchFamily="34" charset="0"/>
              <a:buChar char="•"/>
            </a:pPr>
            <a:r>
              <a:rPr lang="nb-NO"/>
              <a:t>Hva bør jenter og gutter få lov til og ikke få lov til? </a:t>
            </a:r>
            <a:endParaRPr lang="nb-NO">
              <a:cs typeface="Calibri"/>
            </a:endParaRPr>
          </a:p>
          <a:p>
            <a:endParaRPr lang="en-US" b="1">
              <a:cs typeface="Calibri"/>
            </a:endParaRPr>
          </a:p>
          <a:p>
            <a:r>
              <a:rPr lang="nb-NO" b="1">
                <a:cs typeface="Calibri"/>
              </a:rPr>
              <a:t>Oppgave 2</a:t>
            </a:r>
          </a:p>
          <a:p>
            <a:r>
              <a:rPr lang="nb-NO">
                <a:cs typeface="Calibri"/>
              </a:rPr>
              <a:t>Faren til Abdullah har snakket med broren sin i hjemlandet. De har blitt enige om at Abdullah skal gifte seg med kusinen sin. Når Abdullah får oppholdstillatelse kan kusinen søke om familieinnvandring. Abdullah blir sint og sier at han vil velge selv hvem han skal gifte seg med.  </a:t>
            </a:r>
            <a:endParaRPr lang="en-US">
              <a:cs typeface="Calibri"/>
            </a:endParaRPr>
          </a:p>
          <a:p>
            <a:pPr marL="0" indent="0">
              <a:buFont typeface="Arial" panose="020B0604020202020204" pitchFamily="34" charset="0"/>
              <a:buNone/>
            </a:pPr>
            <a:r>
              <a:rPr lang="nb-NO"/>
              <a:t>Hva tenker dere om det?</a:t>
            </a:r>
            <a:endParaRPr lang="nb-NO">
              <a:cs typeface="Calibri"/>
            </a:endParaRPr>
          </a:p>
          <a:p>
            <a:endParaRPr lang="nb-NO"/>
          </a:p>
          <a:p>
            <a:r>
              <a:rPr lang="nb-NO" b="1"/>
              <a:t>Oppgave 3</a:t>
            </a:r>
          </a:p>
          <a:p>
            <a:r>
              <a:rPr lang="nb-NO" err="1">
                <a:cs typeface="Calibri"/>
              </a:rPr>
              <a:t>Someyah</a:t>
            </a:r>
            <a:r>
              <a:rPr lang="nb-NO">
                <a:cs typeface="Calibri"/>
              </a:rPr>
              <a:t> har blitt kjæreste med ei jente.</a:t>
            </a:r>
            <a:endParaRPr lang="en-US">
              <a:cs typeface="Calibri"/>
            </a:endParaRPr>
          </a:p>
          <a:p>
            <a:pPr marL="171450" indent="-171450">
              <a:buFont typeface="Arial" panose="020B0604020202020204" pitchFamily="34" charset="0"/>
              <a:buChar char="•"/>
            </a:pPr>
            <a:r>
              <a:rPr lang="nb-NO"/>
              <a:t>Hva tenker dere om det?</a:t>
            </a:r>
          </a:p>
          <a:p>
            <a:pPr marL="171450" indent="-171450">
              <a:buFont typeface="Arial" panose="020B0604020202020204" pitchFamily="34" charset="0"/>
              <a:buChar char="•"/>
            </a:pPr>
            <a:r>
              <a:rPr lang="nb-NO">
                <a:solidFill>
                  <a:srgbClr val="FCFCFC"/>
                </a:solidFill>
                <a:cs typeface="Calibri"/>
              </a:rPr>
              <a:t>Er det forskjeller på muligheten til å velge kjæreste i hjemlandet og </a:t>
            </a:r>
            <a:r>
              <a:rPr lang="nb-NO">
                <a:cs typeface="Calibri"/>
              </a:rPr>
              <a:t>i Norge?</a:t>
            </a:r>
          </a:p>
          <a:p>
            <a:pPr marL="0" indent="0">
              <a:buFont typeface="Arial" panose="020B0604020202020204" pitchFamily="34" charset="0"/>
              <a:buNone/>
            </a:pPr>
            <a:endParaRPr lang="nb-NO"/>
          </a:p>
          <a:p>
            <a:r>
              <a:rPr lang="nb-NO" b="1">
                <a:cs typeface="Calibri"/>
              </a:rPr>
              <a:t>Oppgave 4</a:t>
            </a:r>
          </a:p>
          <a:p>
            <a:r>
              <a:rPr lang="nb-NO">
                <a:cs typeface="Calibri"/>
              </a:rPr>
              <a:t>Spør om noen av beboerne kjenner til, eller har opplevd en vanskelig situasjon mellom foreldre og ungdom, som de ønsker å dele.</a:t>
            </a:r>
          </a:p>
          <a:p>
            <a:r>
              <a:rPr lang="nb-NO"/>
              <a:t>Del evt. opp i grupper for å snakke om noen har opplevd lignende situasjoner, og hvordan de har løst det. Oppsummer i plenum.</a:t>
            </a:r>
          </a:p>
          <a:p>
            <a:endParaRPr lang="nb-NO"/>
          </a:p>
          <a:p>
            <a:r>
              <a:rPr lang="nb-NO" b="1"/>
              <a:t>Refleksjonsspørsmål</a:t>
            </a:r>
          </a:p>
          <a:p>
            <a:pPr marL="171450" indent="-171450">
              <a:buFont typeface="Arial" panose="020B0604020202020204" pitchFamily="34" charset="0"/>
              <a:buChar char="•"/>
            </a:pPr>
            <a:r>
              <a:rPr lang="nb-NO"/>
              <a:t>Hva er forskjellen på ungdomstid der du kommer fra og i Norge? </a:t>
            </a:r>
          </a:p>
          <a:p>
            <a:pPr marL="171450" indent="-171450">
              <a:buFont typeface="Arial" panose="020B0604020202020204" pitchFamily="34" charset="0"/>
              <a:buChar char="•"/>
            </a:pPr>
            <a:r>
              <a:rPr lang="nb-NO"/>
              <a:t>Hvordan er overgangen fra barn til voksen i ditt hjemland, sammenlignet med i Norge? </a:t>
            </a:r>
          </a:p>
          <a:p>
            <a:pPr marL="171450" indent="-171450">
              <a:buFont typeface="Arial" panose="020B0604020202020204" pitchFamily="34" charset="0"/>
              <a:buChar char="•"/>
            </a:pPr>
            <a:r>
              <a:rPr lang="nb-NO"/>
              <a:t>Når regnes du som voksen i ditt hjemland?</a:t>
            </a:r>
          </a:p>
          <a:p>
            <a:pPr marL="0" indent="0">
              <a:buFont typeface="Arial" panose="020B0604020202020204" pitchFamily="34" charset="0"/>
              <a:buNone/>
            </a:pPr>
            <a:endParaRPr lang="nb-NO"/>
          </a:p>
          <a:p>
            <a:pPr marL="0" indent="0">
              <a:buFont typeface="Arial" panose="020B0604020202020204" pitchFamily="34" charset="0"/>
              <a:buNone/>
            </a:pPr>
            <a:r>
              <a:rPr lang="nb-NO" b="1"/>
              <a:t>Snakk sammen om involvering i barnas hverdag/aktiviteter/venner </a:t>
            </a:r>
          </a:p>
          <a:p>
            <a:pPr marL="171450" indent="-171450">
              <a:buFont typeface="Arial" panose="020B0604020202020204" pitchFamily="34" charset="0"/>
              <a:buChar char="•"/>
            </a:pPr>
            <a:r>
              <a:rPr lang="nb-NO"/>
              <a:t>Hva kan du gjøre for å bli kjent i nærmiljøet (på steder der ungdommene oppholder seg)? </a:t>
            </a:r>
          </a:p>
          <a:p>
            <a:pPr marL="171450" indent="-171450">
              <a:buFont typeface="Arial" panose="020B0604020202020204" pitchFamily="34" charset="0"/>
              <a:buChar char="•"/>
            </a:pPr>
            <a:r>
              <a:rPr lang="nb-NO"/>
              <a:t>Hva kan du gjøre for å bli kjent med vennene deres?</a:t>
            </a:r>
          </a:p>
          <a:p>
            <a:endParaRPr lang="nb-NO"/>
          </a:p>
        </p:txBody>
      </p:sp>
    </p:spTree>
    <p:extLst>
      <p:ext uri="{BB962C8B-B14F-4D97-AF65-F5344CB8AC3E}">
        <p14:creationId xmlns:p14="http://schemas.microsoft.com/office/powerpoint/2010/main" val="75180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Oppsummering av ungdomstiden</a:t>
            </a:r>
          </a:p>
          <a:p>
            <a:endParaRPr lang="nb-NO" b="1"/>
          </a:p>
          <a:p>
            <a:r>
              <a:rPr lang="nb-NO" b="1"/>
              <a:t>Til deg som holder presentasjonen</a:t>
            </a:r>
          </a:p>
          <a:p>
            <a:r>
              <a:rPr lang="nb-NO" b="0"/>
              <a:t>Repeter kort temaene dere har gått igjennom i dag. Rekker du mer enn foil 14-20 på ett møte, så venter du med oppsummeringen/evalueringen til du er ferdig for dagen. </a:t>
            </a:r>
          </a:p>
          <a:p>
            <a:r>
              <a:rPr lang="nb-NO" b="0"/>
              <a:t>Still spørsmål til gruppen, for å sjekke om informasjonen er forstått. </a:t>
            </a:r>
          </a:p>
          <a:p>
            <a:r>
              <a:rPr lang="nb-NO" b="0"/>
              <a:t>Spør om det er noe som fortsatt er uklart, og hvordan møtene kan bli mer nyttige og lærerike. </a:t>
            </a:r>
          </a:p>
          <a:p>
            <a:endParaRPr lang="nb-NO" b="1"/>
          </a:p>
          <a:p>
            <a:r>
              <a:rPr lang="nb-NO" b="1"/>
              <a:t>Forslag til spørsmål</a:t>
            </a:r>
          </a:p>
          <a:p>
            <a:pPr marL="171450" indent="-171450">
              <a:buFont typeface="Arial" panose="020B0604020202020204" pitchFamily="34" charset="0"/>
              <a:buChar char="•"/>
            </a:pPr>
            <a:r>
              <a:rPr lang="nb-NO" b="0"/>
              <a:t>Er det noe du lurer på?</a:t>
            </a:r>
          </a:p>
          <a:p>
            <a:pPr marL="171450" indent="-171450">
              <a:buFont typeface="Arial" panose="020B0604020202020204" pitchFamily="34" charset="0"/>
              <a:buChar char="•"/>
            </a:pPr>
            <a:r>
              <a:rPr lang="nb-NO" b="0"/>
              <a:t>Er det noe vi kan forklare bedre?</a:t>
            </a:r>
          </a:p>
          <a:p>
            <a:pPr marL="171450" indent="-171450">
              <a:buFont typeface="Arial" panose="020B0604020202020204" pitchFamily="34" charset="0"/>
              <a:buChar char="•"/>
            </a:pPr>
            <a:r>
              <a:rPr lang="nb-NO" b="0"/>
              <a:t>Er det informasjon du savner?</a:t>
            </a:r>
          </a:p>
          <a:p>
            <a:pPr marL="171450" indent="-171450">
              <a:buFont typeface="Arial" panose="020B0604020202020204" pitchFamily="34" charset="0"/>
              <a:buChar char="•"/>
            </a:pPr>
            <a:r>
              <a:rPr lang="nb-NO" b="0"/>
              <a:t>Kan møtene bli mer nyttige og lærerike?</a:t>
            </a:r>
          </a:p>
          <a:p>
            <a:endParaRPr lang="nb-NO" b="0"/>
          </a:p>
          <a:p>
            <a:r>
              <a:rPr lang="nb-NO" b="0"/>
              <a:t>Husk å si hva som er temaet for neste møte. Spør om det er noe spesielt de vil fokusere på/vil ha informasjon om. </a:t>
            </a:r>
          </a:p>
          <a:p>
            <a:endParaRPr lang="nb-NO" b="0"/>
          </a:p>
          <a:p>
            <a:r>
              <a:rPr lang="nb-NO" b="1"/>
              <a:t>Du kan også </a:t>
            </a:r>
          </a:p>
          <a:p>
            <a:r>
              <a:rPr lang="nb-NO" b="0"/>
              <a:t>Ta en runde og be beboerne om å si en ting de husker fra det dere har snakket om. Styr runden, legg til hvis noe mangler. Hvis noen ikke vil si noe, er det lov å si pass. </a:t>
            </a:r>
          </a:p>
          <a:p>
            <a:pPr marL="407670" indent="-407670">
              <a:buFont typeface="Arial" panose="020B0604020202020204" pitchFamily="34" charset="0"/>
              <a:buChar char="•"/>
            </a:pPr>
            <a:endParaRPr lang="nb-NO">
              <a:cs typeface="Arial"/>
            </a:endParaRPr>
          </a:p>
          <a:p>
            <a:endParaRPr lang="nb-NO"/>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23</a:t>
            </a:fld>
            <a:endParaRPr lang="nb-NO"/>
          </a:p>
        </p:txBody>
      </p:sp>
    </p:spTree>
    <p:extLst>
      <p:ext uri="{BB962C8B-B14F-4D97-AF65-F5344CB8AC3E}">
        <p14:creationId xmlns:p14="http://schemas.microsoft.com/office/powerpoint/2010/main" val="313663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Innledning til barnehage, skole og utdanning</a:t>
            </a:r>
          </a:p>
          <a:p>
            <a:endParaRPr lang="nb-NO" sz="1200" b="1" dirty="0"/>
          </a:p>
          <a:p>
            <a:r>
              <a:rPr lang="nb-NO" sz="1200" b="1" dirty="0"/>
              <a:t>Støttetekst</a:t>
            </a:r>
            <a:endParaRPr lang="nb-NO"/>
          </a:p>
          <a:p>
            <a:r>
              <a:rPr lang="nb-NO"/>
              <a:t>Vi skal snakke om barnehage, skole og utdanning</a:t>
            </a:r>
            <a:endParaRPr lang="nb-NO">
              <a:cs typeface="Arial"/>
            </a:endParaRPr>
          </a:p>
          <a:p>
            <a:endParaRPr lang="nb-NO"/>
          </a:p>
        </p:txBody>
      </p:sp>
    </p:spTree>
    <p:extLst>
      <p:ext uri="{BB962C8B-B14F-4D97-AF65-F5344CB8AC3E}">
        <p14:creationId xmlns:p14="http://schemas.microsoft.com/office/powerpoint/2010/main" val="365798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dirty="0"/>
              <a:t>Språk</a:t>
            </a:r>
          </a:p>
          <a:p>
            <a:pPr>
              <a:defRPr/>
            </a:pPr>
            <a:endParaRPr lang="nb-NO" sz="1200" b="1" dirty="0"/>
          </a:p>
          <a:p>
            <a:pPr>
              <a:defRPr/>
            </a:pPr>
            <a:r>
              <a:rPr lang="nb-NO" sz="1200" b="1" dirty="0"/>
              <a:t>Støttetekst</a:t>
            </a:r>
            <a:endParaRPr lang="nb-NO" dirty="0">
              <a:cs typeface="Calibri"/>
            </a:endParaRPr>
          </a:p>
          <a:p>
            <a:pPr>
              <a:defRPr/>
            </a:pPr>
            <a:r>
              <a:rPr lang="nb-NO">
                <a:cs typeface="Calibri"/>
              </a:rPr>
              <a:t>Gjør barna deres kjent med kulturen i hjemlandet, bruk morsmålet, les og syng for dem, og fortell eventyr og historier.</a:t>
            </a:r>
          </a:p>
          <a:p>
            <a:pPr>
              <a:defRPr/>
            </a:pPr>
            <a:endParaRPr lang="nb-NO">
              <a:cs typeface="Calibri"/>
            </a:endParaRPr>
          </a:p>
          <a:p>
            <a:pPr>
              <a:defRPr/>
            </a:pPr>
            <a:r>
              <a:rPr lang="nb-NO">
                <a:cs typeface="Calibri"/>
              </a:rPr>
              <a:t>Hvis dere får bli i Norge og barna kan morsmålet sitt, blir det lettere for dem å lære mer norsk. </a:t>
            </a:r>
          </a:p>
          <a:p>
            <a:pPr>
              <a:defRPr/>
            </a:pPr>
            <a:r>
              <a:rPr lang="nb-NO">
                <a:cs typeface="Calibri"/>
              </a:rPr>
              <a:t>Hvis dere skal reise hjem og barna kan morsmålet sitt, blir overgangen til skole og kontakt med familie og venner lettere. Barn lærer et nytt språk raskere hvis de kan ett språk fra før. </a:t>
            </a:r>
          </a:p>
          <a:p>
            <a:pPr>
              <a:defRPr/>
            </a:pPr>
            <a:endParaRPr lang="nb-NO">
              <a:cs typeface="Calibri"/>
            </a:endParaRPr>
          </a:p>
          <a:p>
            <a:pPr>
              <a:defRPr/>
            </a:pPr>
            <a:r>
              <a:rPr lang="nb-NO" b="1">
                <a:cs typeface="Calibri"/>
              </a:rPr>
              <a:t>Les mer her</a:t>
            </a:r>
          </a:p>
          <a:p>
            <a:pPr>
              <a:defRPr/>
            </a:pPr>
            <a:r>
              <a:rPr lang="nb-NO">
                <a:cs typeface="Calibri"/>
              </a:rPr>
              <a:t>Informasjonshefte for barn i flerspråklige familier på flere språk: https://morsmal.no/informasjonsheftet-barn-i-flerspraklige-familier/</a:t>
            </a:r>
          </a:p>
          <a:p>
            <a:pPr>
              <a:defRPr/>
            </a:pPr>
            <a:endParaRPr lang="nb-NO">
              <a:cs typeface="Calibri"/>
            </a:endParaRPr>
          </a:p>
          <a:p>
            <a:pPr>
              <a:defRPr/>
            </a:pPr>
            <a:endParaRPr kumimoji="0" lang="nb-NO" sz="1400" b="0" i="0" u="none" strike="noStrike" kern="1200" cap="none" spc="0" normalizeH="0" baseline="0" noProof="0">
              <a:ln>
                <a:noFill/>
              </a:ln>
              <a:solidFill>
                <a:prstClr val="black"/>
              </a:solidFill>
              <a:effectLst/>
              <a:uLnTx/>
              <a:uFillTx/>
              <a:latin typeface="+mn-lt"/>
              <a:ea typeface="+mn-ea"/>
              <a:cs typeface="Calibri"/>
            </a:endParaRPr>
          </a:p>
          <a:p>
            <a:pPr>
              <a:defRPr/>
            </a:pPr>
            <a:endParaRPr lang="nb-NO">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a:p>
        </p:txBody>
      </p:sp>
    </p:spTree>
    <p:extLst>
      <p:ext uri="{BB962C8B-B14F-4D97-AF65-F5344CB8AC3E}">
        <p14:creationId xmlns:p14="http://schemas.microsoft.com/office/powerpoint/2010/main" val="1730530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Barnebase</a:t>
            </a:r>
          </a:p>
          <a:p>
            <a:endParaRPr lang="nb-NO" sz="1200" b="1" dirty="0"/>
          </a:p>
          <a:p>
            <a:r>
              <a:rPr lang="nb-NO" sz="1200" b="1" dirty="0"/>
              <a:t>Støttetekst</a:t>
            </a:r>
            <a:endParaRPr lang="nb-NO" dirty="0"/>
          </a:p>
          <a:p>
            <a:r>
              <a:rPr lang="nb-NO"/>
              <a:t>Mottaket har et frivillig aktivitetstilbud for barn i mottak, som kalles barnebase. Barnebasen er åpen minst tre timer hver dag (mandag til fredag). </a:t>
            </a:r>
          </a:p>
          <a:p>
            <a:endParaRPr lang="nb-NO"/>
          </a:p>
          <a:p>
            <a:r>
              <a:rPr lang="nb-NO"/>
              <a:t>Barn opptil to år kan være i barnebasen når foreldrene for eksempel er på informasjonsprogrammet eller på skole.</a:t>
            </a:r>
            <a:endParaRPr lang="nb-NO">
              <a:cs typeface="Arial"/>
            </a:endParaRPr>
          </a:p>
          <a:p>
            <a:endParaRPr lang="nb-NO"/>
          </a:p>
          <a:p>
            <a:r>
              <a:rPr lang="nb-NO"/>
              <a:t>Alle barn skal ha et aktivitetstilbud på minst tre timer hver dag (mandag-fredag) i barnehage eller i barnebase fra de er to år og til de begynner på skolen.</a:t>
            </a:r>
          </a:p>
          <a:p>
            <a:endParaRPr lang="nb-NO" b="1"/>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a:rPr>
              <a:t>Foreldrene leverer og henter barna selv. </a:t>
            </a:r>
            <a:endParaRPr lang="nb-NO" b="1" u="none">
              <a:cs typeface="Arial"/>
            </a:endParaRPr>
          </a:p>
          <a:p>
            <a:endParaRPr lang="nb-NO" b="1"/>
          </a:p>
          <a:p>
            <a:r>
              <a:rPr lang="nb-NO" b="1"/>
              <a:t>Til deg som holder presentasjonen</a:t>
            </a:r>
          </a:p>
          <a:p>
            <a:r>
              <a:rPr lang="nb-NO"/>
              <a:t>Gi informasjon om mottakets barnebasetilbud.​</a:t>
            </a:r>
          </a:p>
          <a:p>
            <a:r>
              <a:rPr lang="nb-NO"/>
              <a:t>Krav til drift av ordinære plasser: https://www.udi.no/globalassets/global/asylmottak/krav-til-drift-av-ordinare-plasser.pdf</a:t>
            </a:r>
          </a:p>
          <a:p>
            <a:endParaRPr lang="nb-NO"/>
          </a:p>
          <a:p>
            <a:r>
              <a:rPr lang="nb-NO" b="1"/>
              <a:t>Gi informasjon om tilbud i barnebasen hvis kommunen ikke har barnehageplass</a:t>
            </a:r>
          </a:p>
          <a:p>
            <a:r>
              <a:rPr lang="nb-NO"/>
              <a:t>Hvis kommunen ikke har plass i barnehage skal barn på mottaket mellom 2 og 5 år få tilbud i barnebase. </a:t>
            </a:r>
          </a:p>
        </p:txBody>
      </p:sp>
    </p:spTree>
    <p:extLst>
      <p:ext uri="{BB962C8B-B14F-4D97-AF65-F5344CB8AC3E}">
        <p14:creationId xmlns:p14="http://schemas.microsoft.com/office/powerpoint/2010/main" val="126649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dirty="0"/>
              <a:t>Åpen barnehage</a:t>
            </a:r>
            <a:endParaRPr lang="nb-NO" sz="1400" b="1" dirty="0">
              <a:cs typeface="Arial"/>
            </a:endParaRPr>
          </a:p>
          <a:p>
            <a:pPr defTabSz="2135961">
              <a:defRPr/>
            </a:pPr>
            <a:endParaRPr lang="nb-NO" sz="1200" b="1" dirty="0"/>
          </a:p>
          <a:p>
            <a:pPr defTabSz="2135961">
              <a:defRPr/>
            </a:pPr>
            <a:r>
              <a:rPr lang="nb-NO" sz="1200" b="1" dirty="0"/>
              <a:t>Støttetekst</a:t>
            </a:r>
            <a:endParaRPr lang="nb-NO" dirty="0"/>
          </a:p>
          <a:p>
            <a:pPr defTabSz="2135961">
              <a:defRPr/>
            </a:pPr>
            <a:r>
              <a:rPr lang="nb-NO"/>
              <a:t>Åpen barnehage er et gratis tilbud til barn og voksne i området der du bor. Barna kommer til barnehagen med en av</a:t>
            </a:r>
            <a:endParaRPr lang="nb-NO">
              <a:cs typeface="Arial"/>
            </a:endParaRPr>
          </a:p>
          <a:p>
            <a:pPr defTabSz="2135961">
              <a:defRPr/>
            </a:pPr>
            <a:r>
              <a:rPr lang="nb-NO"/>
              <a:t>foreldrene sine eller en annen omsorgsperson. Den som er med barnet må være til stede og ta ansvar for det, mens det er i den åpne</a:t>
            </a:r>
            <a:endParaRPr lang="nb-NO">
              <a:cs typeface="Arial"/>
            </a:endParaRPr>
          </a:p>
          <a:p>
            <a:pPr defTabSz="2135961">
              <a:defRPr/>
            </a:pPr>
            <a:r>
              <a:rPr lang="nb-NO"/>
              <a:t>barnehagen. </a:t>
            </a:r>
          </a:p>
          <a:p>
            <a:pPr defTabSz="2135961">
              <a:defRPr/>
            </a:pPr>
            <a:endParaRPr lang="nb-NO">
              <a:cs typeface="Arial" panose="020B0604020202020204"/>
            </a:endParaRPr>
          </a:p>
          <a:p>
            <a:pPr defTabSz="2135961">
              <a:defRPr/>
            </a:pPr>
            <a:r>
              <a:rPr lang="nb-NO"/>
              <a:t>I åpen barnehage møter du andre barn og foreldrene deres. Du må passe på dine egne barn og delta i aktivitetene der.</a:t>
            </a:r>
            <a:endParaRPr lang="nb-NO">
              <a:cs typeface="Arial"/>
            </a:endParaRPr>
          </a:p>
          <a:p>
            <a:r>
              <a:rPr lang="nb-NO"/>
              <a:t>Tilbudet er ofte én til to dager i uken. </a:t>
            </a:r>
            <a:endParaRPr lang="nb-NO">
              <a:cs typeface="Arial"/>
            </a:endParaRPr>
          </a:p>
          <a:p>
            <a:endParaRPr lang="nb-NO">
              <a:cs typeface="Calibri"/>
            </a:endParaRPr>
          </a:p>
          <a:p>
            <a:r>
              <a:rPr lang="nb-NO" b="1">
                <a:cs typeface="Arial"/>
              </a:rPr>
              <a:t>Til deg som holder presentasjonen</a:t>
            </a:r>
          </a:p>
          <a:p>
            <a:r>
              <a:rPr lang="nb-NO">
                <a:cs typeface="Arial"/>
              </a:rPr>
              <a:t>Gi informasjon om åpen barnehage i nærheten av mottaket. </a:t>
            </a:r>
            <a:endParaRPr lang="nb-NO">
              <a:cs typeface="Calibri"/>
            </a:endParaRPr>
          </a:p>
          <a:p>
            <a:endParaRPr lang="nb-NO">
              <a:cs typeface="Calibri"/>
            </a:endParaRPr>
          </a:p>
          <a:p>
            <a:endParaRPr lang="nb-NO">
              <a:cs typeface="Calibri"/>
            </a:endParaRPr>
          </a:p>
          <a:p>
            <a:endParaRPr lang="nb-NO"/>
          </a:p>
        </p:txBody>
      </p:sp>
    </p:spTree>
    <p:extLst>
      <p:ext uri="{BB962C8B-B14F-4D97-AF65-F5344CB8AC3E}">
        <p14:creationId xmlns:p14="http://schemas.microsoft.com/office/powerpoint/2010/main" val="288690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dirty="0"/>
              <a:t>Barnehage</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dirty="0">
              <a:latin typeface="+mj-lt"/>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b="1" dirty="0">
                <a:latin typeface="+mj-lt"/>
              </a:rPr>
              <a:t>Støttetekst</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dirty="0">
                <a:latin typeface="+mj-lt"/>
              </a:rPr>
              <a:t>Alle barn i Norge har rett til å gå i barnehage fra de er 10 måneder til de er seks år og begynner på skolen. </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dirty="0">
                <a:cs typeface="Arial"/>
              </a:rPr>
              <a:t>Det er frivillig å ha barnet ditt i barnehage, </a:t>
            </a:r>
            <a:r>
              <a:rPr lang="nb-NO" dirty="0"/>
              <a:t>men du må betale hvis barnet ditt skal gå der. </a:t>
            </a:r>
            <a:r>
              <a:rPr lang="nb-NO" sz="1200" dirty="0">
                <a:latin typeface="+mj-lt"/>
                <a:ea typeface="Verdana"/>
                <a:cs typeface="Arial"/>
              </a:rPr>
              <a:t>Det er r</a:t>
            </a:r>
            <a:r>
              <a:rPr lang="nb-NO" sz="1200" dirty="0">
                <a:latin typeface="+mj-lt"/>
              </a:rPr>
              <a:t>egjeringen </a:t>
            </a:r>
            <a:r>
              <a:rPr lang="nb-NO" dirty="0">
                <a:latin typeface="+mj-lt"/>
              </a:rPr>
              <a:t>som bestemmer </a:t>
            </a:r>
            <a:r>
              <a:rPr lang="nb-NO">
                <a:latin typeface="+mj-lt"/>
              </a:rPr>
              <a:t>hva </a:t>
            </a:r>
            <a:r>
              <a:rPr lang="nb-NO" dirty="0">
                <a:latin typeface="+mj-lt"/>
              </a:rPr>
              <a:t>det koster å ha barnet i barnehagen.</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dirty="0"/>
          </a:p>
          <a:p>
            <a:pPr marL="0" marR="0" lvl="0" indent="0" algn="l" defTabSz="2135961" rtl="0" eaLnBrk="1" fontAlgn="auto" latinLnBrk="0" hangingPunct="1">
              <a:lnSpc>
                <a:spcPct val="100000"/>
              </a:lnSpc>
              <a:spcBef>
                <a:spcPts val="0"/>
              </a:spcBef>
              <a:spcAft>
                <a:spcPts val="0"/>
              </a:spcAft>
              <a:buClrTx/>
              <a:buSzTx/>
              <a:buFontTx/>
              <a:buNone/>
              <a:tabLst/>
              <a:defRPr/>
            </a:pPr>
            <a:r>
              <a:rPr lang="nb-NO" dirty="0"/>
              <a:t>De som jobber i barnehagen har pedagogisk utdannelse for å kunne jobbe med barn. </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dirty="0">
              <a:latin typeface="+mj-lt"/>
              <a:cs typeface="Arial"/>
            </a:endParaRPr>
          </a:p>
          <a:p>
            <a:pPr defTabSz="2135961">
              <a:defRPr/>
            </a:pPr>
            <a:r>
              <a:rPr lang="nb-NO" b="1" dirty="0"/>
              <a:t>De som bor i ordinære </a:t>
            </a:r>
            <a:r>
              <a:rPr lang="nb-NO" b="1"/>
              <a:t>asylmottak</a:t>
            </a:r>
            <a:endParaRPr lang="nb-NO" b="1">
              <a:cs typeface="Calibri"/>
            </a:endParaRPr>
          </a:p>
          <a:p>
            <a:pPr defTabSz="2135961">
              <a:defRPr/>
            </a:pPr>
            <a:r>
              <a:rPr lang="nb-NO">
                <a:cs typeface="Arial"/>
              </a:rPr>
              <a:t>Vi som jobber på asylmottaket søker om barnehageplass for barn fra ett år og oppover. </a:t>
            </a:r>
            <a:r>
              <a:rPr lang="nb-NO" dirty="0">
                <a:cs typeface="Arial"/>
              </a:rPr>
              <a:t>Ettåringer </a:t>
            </a:r>
            <a:r>
              <a:rPr lang="nb-NO">
                <a:cs typeface="Arial"/>
              </a:rPr>
              <a:t>har rett til barnehageplass fra kl. </a:t>
            </a:r>
            <a:r>
              <a:rPr lang="nb-NO" dirty="0">
                <a:cs typeface="Arial"/>
              </a:rPr>
              <a:t>09.00–14.00</a:t>
            </a:r>
            <a:r>
              <a:rPr lang="nb-NO">
                <a:cs typeface="Arial"/>
              </a:rPr>
              <a:t>. </a:t>
            </a:r>
          </a:p>
          <a:p>
            <a:pPr defTabSz="2135961">
              <a:defRPr/>
            </a:pPr>
            <a:r>
              <a:rPr lang="nb-NO">
                <a:cs typeface="Arial"/>
              </a:rPr>
              <a:t>2-5 åringer har rett til heldagsplass i barnehagen. Heldagsplass er vanligvis fra </a:t>
            </a:r>
            <a:r>
              <a:rPr lang="nb-NO" dirty="0">
                <a:cs typeface="Arial"/>
              </a:rPr>
              <a:t>07.30–16.30</a:t>
            </a:r>
            <a:r>
              <a:rPr lang="nb-NO">
                <a:cs typeface="Arial"/>
              </a:rPr>
              <a:t>. Tilbudet er gratis for barn som bor på asylmottak.</a:t>
            </a:r>
          </a:p>
          <a:p>
            <a:pPr defTabSz="2135961">
              <a:defRPr/>
            </a:pPr>
            <a:endParaRPr lang="nb-NO">
              <a:cs typeface="Arial"/>
            </a:endParaRPr>
          </a:p>
          <a:p>
            <a:pPr defTabSz="2135961">
              <a:defRPr/>
            </a:pPr>
            <a:r>
              <a:rPr lang="nb-NO" b="1" dirty="0">
                <a:cs typeface="Arial"/>
              </a:rPr>
              <a:t>De som bor i integreringsmottak</a:t>
            </a:r>
            <a:endParaRPr lang="nb-NO" b="1">
              <a:cs typeface="Arial"/>
            </a:endParaRPr>
          </a:p>
          <a:p>
            <a:pPr defTabSz="2135961">
              <a:defRPr/>
            </a:pPr>
            <a:r>
              <a:rPr lang="nb-NO">
                <a:cs typeface="Arial"/>
              </a:rPr>
              <a:t>Vi som jobber på integreringsmottaket søker barnehageplass for barn fra ett år og oppover. 1-5 åringer har rett til heldagsplass i barnehagen. Heldagsplass er vanligvis fra </a:t>
            </a:r>
            <a:r>
              <a:rPr lang="nb-NO" dirty="0">
                <a:cs typeface="Arial"/>
              </a:rPr>
              <a:t>07.30–16.30</a:t>
            </a:r>
            <a:r>
              <a:rPr lang="nb-NO">
                <a:cs typeface="Arial"/>
              </a:rPr>
              <a:t>. Tilbudet er gratis for barn som bor på integreringsmottak.</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a:cs typeface="Calibri"/>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b="1" u="none">
                <a:cs typeface="Arial"/>
              </a:rPr>
              <a:t>Utstyr</a:t>
            </a:r>
            <a:r>
              <a:rPr lang="nb-NO" b="1" u="none" dirty="0">
                <a:cs typeface="Arial"/>
              </a:rPr>
              <a:t> og </a:t>
            </a:r>
            <a:r>
              <a:rPr lang="nb-NO" b="1" u="none">
                <a:cs typeface="Arial"/>
              </a:rPr>
              <a:t>mat i barnehagen ​</a:t>
            </a:r>
          </a:p>
          <a:p>
            <a:pPr defTabSz="2135961">
              <a:defRPr/>
            </a:pPr>
            <a:r>
              <a:rPr lang="nb-NO"/>
              <a:t>Barna må ha klær som passer til de ulike årstidene.</a:t>
            </a:r>
            <a:r>
              <a:rPr lang="nb-NO">
                <a:cs typeface="Arial"/>
              </a:rPr>
              <a:t>​ </a:t>
            </a:r>
            <a:r>
              <a:rPr lang="nb-NO"/>
              <a:t>Det er vanlig at barna er ute, selv om det regner eller snør. </a:t>
            </a:r>
            <a:r>
              <a:rPr lang="nb-NO">
                <a:cs typeface="Arial"/>
              </a:rPr>
              <a:t>Barn må ha med matpakke</a:t>
            </a:r>
            <a:r>
              <a:rPr lang="nb-NO" dirty="0">
                <a:cs typeface="Arial"/>
              </a:rPr>
              <a:t> eller </a:t>
            </a:r>
            <a:r>
              <a:rPr lang="nb-NO">
                <a:cs typeface="Arial"/>
              </a:rPr>
              <a:t>frukt hver dag. Snakk med barnehagen om hva barnet skal ha med av mat, klær og utstyr. </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a:cs typeface="Calibri"/>
            </a:endParaRPr>
          </a:p>
          <a:p>
            <a:pPr defTabSz="2135961">
              <a:defRPr/>
            </a:pPr>
            <a:r>
              <a:rPr lang="nb-NO" b="1">
                <a:cs typeface="Arial"/>
              </a:rPr>
              <a:t>Samarbeid mellom foreldre og barnehage​</a:t>
            </a:r>
          </a:p>
          <a:p>
            <a:pPr defTabSz="2135961">
              <a:defRPr/>
            </a:pPr>
            <a:r>
              <a:rPr lang="nb-NO">
                <a:cs typeface="Arial"/>
              </a:rPr>
              <a:t>Det er vanlig at foreldre engasjerer seg </a:t>
            </a:r>
            <a:r>
              <a:rPr lang="nb-NO" dirty="0">
                <a:cs typeface="Arial"/>
              </a:rPr>
              <a:t>når barnet går </a:t>
            </a:r>
            <a:r>
              <a:rPr lang="nb-NO">
                <a:cs typeface="Arial"/>
              </a:rPr>
              <a:t>i </a:t>
            </a:r>
            <a:r>
              <a:rPr lang="nb-NO" dirty="0">
                <a:cs typeface="Arial"/>
              </a:rPr>
              <a:t>barnehagen</a:t>
            </a:r>
            <a:r>
              <a:rPr lang="nb-NO">
                <a:cs typeface="Arial"/>
              </a:rPr>
              <a:t>. Foreldre deltar på aktiviteter, felles foreldremøter og individuelle samtaler om utviklingen til barna. Barnehagen bestiller tolk til foreldremøter</a:t>
            </a:r>
            <a:r>
              <a:rPr lang="nb-NO" dirty="0">
                <a:cs typeface="Arial"/>
              </a:rPr>
              <a:t> og </a:t>
            </a:r>
            <a:r>
              <a:rPr lang="nb-NO">
                <a:cs typeface="Arial"/>
              </a:rPr>
              <a:t>samtaler.​ </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a:cs typeface="Arial"/>
              </a:rPr>
              <a:t>​​</a:t>
            </a:r>
          </a:p>
          <a:p>
            <a:pPr defTabSz="2135961">
              <a:defRPr/>
            </a:pPr>
            <a:r>
              <a:rPr lang="nb-NO" dirty="0">
                <a:cs typeface="Arial"/>
              </a:rPr>
              <a:t>Du må levere </a:t>
            </a:r>
            <a:r>
              <a:rPr lang="nb-NO">
                <a:cs typeface="Arial"/>
              </a:rPr>
              <a:t>og </a:t>
            </a:r>
            <a:r>
              <a:rPr lang="nb-NO" dirty="0">
                <a:cs typeface="Arial"/>
              </a:rPr>
              <a:t>hente barnet ditt </a:t>
            </a:r>
            <a:r>
              <a:rPr lang="nb-NO">
                <a:cs typeface="Arial"/>
              </a:rPr>
              <a:t>selv. </a:t>
            </a:r>
            <a:endParaRPr lang="nb-NO" b="1" u="none">
              <a:cs typeface="Arial"/>
            </a:endParaRPr>
          </a:p>
          <a:p>
            <a:pPr defTabSz="2135961">
              <a:defRPr/>
            </a:pPr>
            <a:r>
              <a:rPr lang="nb-NO">
                <a:cs typeface="Arial"/>
              </a:rPr>
              <a:t>   ​</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a:cs typeface="Arial"/>
              </a:rPr>
              <a:t>​</a:t>
            </a:r>
            <a:r>
              <a:rPr lang="nb-NO" b="1">
                <a:cs typeface="Arial"/>
              </a:rPr>
              <a:t>Til deg som holder presentasjonen </a:t>
            </a:r>
            <a:r>
              <a:rPr lang="nb-NO">
                <a:cs typeface="Arial"/>
              </a:rPr>
              <a:t>​</a:t>
            </a:r>
          </a:p>
          <a:p>
            <a:pPr defTabSz="2135961">
              <a:defRPr/>
            </a:pPr>
            <a:r>
              <a:rPr lang="nb-NO">
                <a:cs typeface="Arial"/>
              </a:rPr>
              <a:t>Finn ut hvilke ordninger de har i barnehagene som barna fra asylmottaket skal gå i, åpningstid, kjernetid og måltider. </a:t>
            </a:r>
          </a:p>
          <a:p>
            <a:pPr defTabSz="2135961">
              <a:defRPr/>
            </a:pPr>
            <a:r>
              <a:rPr lang="nb-NO">
                <a:cs typeface="Arial"/>
              </a:rPr>
              <a:t>Finn mer informasjon om barnehage og forventninger i filmen og lenkene under. </a:t>
            </a: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a:cs typeface="Calibri"/>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b="1">
                <a:cs typeface="Arial"/>
              </a:rPr>
              <a:t>Forslag til metode</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a:cs typeface="Arial"/>
              </a:rPr>
              <a:t>Vis filmen «Første gang i barnehage»: Bruk filmen som utgangspunkt for dialog i </a:t>
            </a:r>
            <a:r>
              <a:rPr lang="nb-NO" dirty="0">
                <a:cs typeface="Arial"/>
              </a:rPr>
              <a:t>gruppen https</a:t>
            </a:r>
            <a:r>
              <a:rPr lang="nb-NO">
                <a:cs typeface="Arial"/>
              </a:rPr>
              <a:t>://www.youtube.com/watch?v=Ab1lBKDe81o​</a:t>
            </a:r>
          </a:p>
          <a:p>
            <a:pPr defTabSz="2135961">
              <a:defRPr/>
            </a:pPr>
            <a:r>
              <a:rPr lang="nb-NO">
                <a:cs typeface="Arial"/>
              </a:rPr>
              <a:t>.</a:t>
            </a:r>
            <a:endParaRPr lang="nb-NO" dirty="0">
              <a:cs typeface="Calibri"/>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b="1">
                <a:cs typeface="Arial"/>
              </a:rPr>
              <a:t>Les mer her</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UDI 2011-025 Tilskudd til vertskommuner for asylmottak og omsorgssenter: https://www.udiregelverk.no/rettskilder/udi-retningslinjer/udi-2011-025/#3.5.3.5_Tilskudd_til_barnehage_og_</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Fem gode grunner til å gå i barnehagen på ulike språk: https://morsmal.no/fem-gode-grunner-til-a-ga-i-barnehagen-pa-flere-sprak/</a:t>
            </a:r>
          </a:p>
          <a:p>
            <a:pPr marL="171450" indent="-171450" defTabSz="2135961">
              <a:buFont typeface="Arial" panose="020B0604020202020204" pitchFamily="34" charset="0"/>
              <a:buChar char="•"/>
              <a:defRPr/>
            </a:pPr>
            <a:r>
              <a:rPr lang="nb-NO">
                <a:cs typeface="Arial"/>
              </a:rPr>
              <a:t>Møter i barnehagen: https://foreldreutvalgene.no/fub/category/moeter-i-barnehagen/</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Foreldresamarbeid: https://foreldreutvalgene.no/fub/foreldresamarbeid-i-barnehagen/</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Mat og måltider i barnehagen: https://www.helsedirektoratet.no/retningslinjer/mat-og-maltider-i-barnehagen</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Om vinterklær til barn i barnehage på ulike språk: https://morsmal.no/foreldresamarbeid/foreldre-norsk</a:t>
            </a:r>
          </a:p>
          <a:p>
            <a:pPr marL="171450" marR="0" lvl="0" indent="-171450" algn="l" defTabSz="21359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Informasjon om klær i barnehagen på ulike språk: https://morsmal.no/informasjon-om-klaer-i-barnehagen/</a:t>
            </a:r>
          </a:p>
        </p:txBody>
      </p:sp>
    </p:spTree>
    <p:extLst>
      <p:ext uri="{BB962C8B-B14F-4D97-AF65-F5344CB8AC3E}">
        <p14:creationId xmlns:p14="http://schemas.microsoft.com/office/powerpoint/2010/main" val="1720842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t>Barneskole</a:t>
            </a:r>
            <a:r>
              <a:rPr lang="en-US" sz="1400" b="1" dirty="0"/>
              <a:t> </a:t>
            </a:r>
            <a:r>
              <a:rPr lang="en-US" sz="1400" b="1" dirty="0" err="1"/>
              <a:t>og</a:t>
            </a:r>
            <a:r>
              <a:rPr lang="en-US" sz="1400" b="1" dirty="0"/>
              <a:t> </a:t>
            </a:r>
            <a:r>
              <a:rPr lang="en-US" sz="1400" b="1" dirty="0" err="1"/>
              <a:t>ungdomsskole</a:t>
            </a:r>
            <a:endParaRPr lang="en-US" sz="1400" b="1" dirty="0"/>
          </a:p>
          <a:p>
            <a:endParaRPr lang="en-US" b="1" dirty="0"/>
          </a:p>
          <a:p>
            <a:r>
              <a:rPr lang="en-US" b="1" err="1"/>
              <a:t>Støttetekst</a:t>
            </a:r>
            <a:r>
              <a:rPr lang="en-US" b="1"/>
              <a:t> </a:t>
            </a:r>
            <a:endParaRPr lang="en-US" b="1">
              <a:cs typeface="Arial"/>
            </a:endParaRPr>
          </a:p>
          <a:p>
            <a:r>
              <a:rPr lang="en-US" sz="1200" b="0" i="0" u="none" strike="noStrike" kern="1200" dirty="0">
                <a:solidFill>
                  <a:schemeClr val="tx1"/>
                </a:solidFill>
                <a:effectLst/>
                <a:latin typeface="+mn-lt"/>
                <a:ea typeface="+mn-ea"/>
                <a:cs typeface="+mn-cs"/>
              </a:rPr>
              <a:t>A</a:t>
            </a:r>
            <a:r>
              <a:rPr lang="en-US" sz="1200" dirty="0"/>
              <a:t>lle barn (</a:t>
            </a:r>
            <a:r>
              <a:rPr lang="en-US" sz="1200" dirty="0" err="1"/>
              <a:t>uavhengig</a:t>
            </a:r>
            <a:r>
              <a:rPr lang="en-US" sz="1200" dirty="0"/>
              <a:t> av status i </a:t>
            </a:r>
            <a:r>
              <a:rPr lang="en-US" sz="1200" dirty="0" err="1"/>
              <a:t>saken</a:t>
            </a:r>
            <a:r>
              <a:rPr lang="en-US" sz="1200" dirty="0"/>
              <a:t>) i </a:t>
            </a:r>
            <a:r>
              <a:rPr lang="en-US" sz="1200" dirty="0" err="1"/>
              <a:t>alderen</a:t>
            </a:r>
            <a:r>
              <a:rPr lang="en-US" sz="1200" dirty="0"/>
              <a:t> 6-16 </a:t>
            </a:r>
            <a:r>
              <a:rPr lang="en-US" sz="1200" dirty="0" err="1"/>
              <a:t>år</a:t>
            </a:r>
            <a:r>
              <a:rPr lang="en-US" sz="1200" dirty="0"/>
              <a:t>, </a:t>
            </a:r>
            <a:r>
              <a:rPr lang="en-US" sz="1200" dirty="0" err="1"/>
              <a:t>har</a:t>
            </a:r>
            <a:r>
              <a:rPr lang="en-US" sz="1200" dirty="0"/>
              <a:t> </a:t>
            </a:r>
            <a:r>
              <a:rPr lang="en-US" sz="1200" dirty="0" err="1"/>
              <a:t>rett</a:t>
            </a:r>
            <a:r>
              <a:rPr lang="en-US" sz="1200" dirty="0"/>
              <a:t> </a:t>
            </a:r>
            <a:r>
              <a:rPr lang="en-US" sz="1200" dirty="0" err="1"/>
              <a:t>og</a:t>
            </a:r>
            <a:r>
              <a:rPr lang="en-US" sz="1200" dirty="0"/>
              <a:t> </a:t>
            </a:r>
            <a:r>
              <a:rPr lang="en-US" sz="1200" dirty="0" err="1"/>
              <a:t>plikt</a:t>
            </a:r>
            <a:r>
              <a:rPr lang="en-US" sz="1200" dirty="0"/>
              <a:t> </a:t>
            </a:r>
            <a:r>
              <a:rPr lang="en-US" sz="1200" dirty="0" err="1"/>
              <a:t>til</a:t>
            </a:r>
            <a:r>
              <a:rPr lang="en-US" sz="1200" dirty="0"/>
              <a:t> å </a:t>
            </a:r>
            <a:r>
              <a:rPr lang="en-US" sz="1200" dirty="0" err="1"/>
              <a:t>gå</a:t>
            </a:r>
            <a:r>
              <a:rPr lang="en-US" sz="1200" dirty="0"/>
              <a:t> </a:t>
            </a:r>
            <a:r>
              <a:rPr lang="en-US" sz="1200" dirty="0" err="1"/>
              <a:t>på</a:t>
            </a:r>
            <a:r>
              <a:rPr lang="en-US" sz="1200" dirty="0"/>
              <a:t> </a:t>
            </a:r>
            <a:r>
              <a:rPr lang="en-US" sz="1200" dirty="0" err="1"/>
              <a:t>skole</a:t>
            </a:r>
            <a:r>
              <a:rPr lang="en-US" sz="1200" dirty="0"/>
              <a:t>. Det er </a:t>
            </a:r>
            <a:r>
              <a:rPr lang="en-US" sz="1200" dirty="0" err="1"/>
              <a:t>bestemt</a:t>
            </a:r>
            <a:r>
              <a:rPr lang="en-US" sz="1200" dirty="0"/>
              <a:t> i </a:t>
            </a:r>
            <a:r>
              <a:rPr lang="nb-NO" sz="1200" b="0" i="0" u="none" strike="noStrike" kern="1200" dirty="0">
                <a:solidFill>
                  <a:schemeClr val="tx1"/>
                </a:solidFill>
                <a:effectLst/>
                <a:latin typeface="+mn-lt"/>
                <a:ea typeface="+mn-ea"/>
                <a:cs typeface="+mn-cs"/>
              </a:rPr>
              <a:t>opplæringsloven. </a:t>
            </a:r>
          </a:p>
          <a:p>
            <a:pPr>
              <a:defRPr/>
            </a:pPr>
            <a:r>
              <a:rPr lang="nb-NO" sz="1200" b="0" i="0" u="none" strike="noStrike" kern="1200" dirty="0">
                <a:solidFill>
                  <a:schemeClr val="tx1"/>
                </a:solidFill>
                <a:effectLst/>
                <a:latin typeface="+mn-lt"/>
                <a:ea typeface="+mn-ea"/>
                <a:cs typeface="+mn-cs"/>
              </a:rPr>
              <a:t>Fra barn er 6-12 år går de på barneskole (1-7 klasse). Fra de er 12-16 år går de på ungdomsskole (8-10 klasse). Barne- og ungdomsskole kalles grunnskole. Ungdom fra 16-18 år som ikke har gjennomført grunnskolen, har også rett</a:t>
            </a:r>
            <a:r>
              <a:rPr lang="nb-NO" sz="1200" dirty="0"/>
              <a:t> til </a:t>
            </a:r>
            <a:r>
              <a:rPr lang="nb-NO" sz="1200" b="0" i="0" u="none" strike="noStrike" kern="1200" dirty="0">
                <a:solidFill>
                  <a:schemeClr val="tx1"/>
                </a:solidFill>
                <a:effectLst/>
                <a:latin typeface="+mn-lt"/>
                <a:ea typeface="+mn-ea"/>
                <a:cs typeface="+mn-cs"/>
              </a:rPr>
              <a:t>grunnskoleopplæring.</a:t>
            </a:r>
            <a:endParaRPr lang="nb-NO" sz="1200" dirty="0"/>
          </a:p>
          <a:p>
            <a:pPr>
              <a:defRPr/>
            </a:pPr>
            <a:endParaRPr lang="nb-NO" sz="1200" b="0" i="0" u="none" strike="noStrike" kern="1200" dirty="0">
              <a:solidFill>
                <a:schemeClr val="tx1"/>
              </a:solidFill>
              <a:effectLst/>
              <a:latin typeface="+mn-lt"/>
              <a:ea typeface="+mn-ea"/>
              <a:cs typeface="+mn-cs"/>
            </a:endParaRPr>
          </a:p>
          <a:p>
            <a:pPr>
              <a:defRPr/>
            </a:pPr>
            <a:r>
              <a:rPr lang="nb-NO" sz="1200" b="0" i="0" u="none" strike="noStrike" kern="1200" dirty="0">
                <a:solidFill>
                  <a:schemeClr val="tx1"/>
                </a:solidFill>
                <a:effectLst/>
                <a:latin typeface="+mn-lt"/>
                <a:ea typeface="+mn-ea"/>
                <a:cs typeface="+mn-cs"/>
              </a:rPr>
              <a:t>Kommune og mottak skal tilby gratis leksehjelp.</a:t>
            </a:r>
            <a:r>
              <a:rPr lang="nb-NO" sz="1200" dirty="0"/>
              <a:t>   </a:t>
            </a:r>
            <a:endParaRPr lang="nb-NO" sz="1200" b="0" i="0" u="none" strike="noStrike" kern="1200" dirty="0">
              <a:solidFill>
                <a:schemeClr val="tx1"/>
              </a:solidFill>
              <a:effectLst/>
              <a:latin typeface="+mn-lt"/>
              <a:cs typeface="Arial"/>
            </a:endParaRP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0" i="0" u="none" strike="noStrike" kern="1200" dirty="0">
              <a:solidFill>
                <a:schemeClr val="tx1"/>
              </a:solidFill>
              <a:effectLst/>
              <a:latin typeface="+mn-lt"/>
              <a:ea typeface="+mn-ea"/>
              <a:cs typeface="+mn-cs"/>
            </a:endParaRPr>
          </a:p>
          <a:p>
            <a:pPr>
              <a:defRPr/>
            </a:pPr>
            <a:r>
              <a:rPr lang="nb-NO" sz="1200" b="0" i="0" u="none" strike="noStrike" kern="1200" dirty="0">
                <a:solidFill>
                  <a:schemeClr val="tx1"/>
                </a:solidFill>
                <a:effectLst/>
                <a:latin typeface="+mn-lt"/>
                <a:ea typeface="+mn-ea"/>
                <a:cs typeface="+mn-cs"/>
              </a:rPr>
              <a:t>Vi på mottaket melder barna inn og ut av skolen. Barne- og ungdomsskolen er gratis for alle.</a:t>
            </a:r>
            <a:r>
              <a:rPr lang="nb-NO" sz="1200" dirty="0"/>
              <a:t> Skoleåret er fra august til juni.</a:t>
            </a:r>
            <a:endParaRPr lang="nb-NO" sz="1200" b="0" i="0" u="none" strike="noStrike" kern="1200" dirty="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i="0" u="none" strike="noStrike" kern="1200" dirty="0">
              <a:solidFill>
                <a:schemeClr val="tx1"/>
              </a:solidFill>
              <a:effectLst/>
              <a:latin typeface="+mn-lt"/>
              <a:ea typeface="+mn-ea"/>
              <a:cs typeface="+mn-cs"/>
            </a:endParaRPr>
          </a:p>
          <a:p>
            <a:r>
              <a:rPr lang="nb-NO" b="1">
                <a:cs typeface="Calibri"/>
              </a:rPr>
              <a:t>Samarbeid mellom foreldre og skole</a:t>
            </a:r>
          </a:p>
          <a:p>
            <a:r>
              <a:rPr lang="nb-NO"/>
              <a:t>Skolen forventer at</a:t>
            </a:r>
            <a:endParaRPr lang="nb-NO">
              <a:cs typeface="Arial"/>
            </a:endParaRPr>
          </a:p>
          <a:p>
            <a:pPr marL="171450" indent="-171450">
              <a:buFont typeface="Arial" panose="020B0604020202020204" pitchFamily="34" charset="0"/>
              <a:buChar char="•"/>
            </a:pPr>
            <a:r>
              <a:rPr lang="nb-NO"/>
              <a:t>dere hjelper barna med lekser </a:t>
            </a:r>
          </a:p>
          <a:p>
            <a:pPr marL="171450" indent="-171450">
              <a:buFont typeface="Arial" panose="020B0604020202020204" pitchFamily="34" charset="0"/>
              <a:buChar char="•"/>
            </a:pPr>
            <a:r>
              <a:rPr lang="nb-NO"/>
              <a:t>dere deltar på felles foreldremøter</a:t>
            </a:r>
            <a:r>
              <a:rPr lang="nb-NO" dirty="0"/>
              <a:t>. Skolen</a:t>
            </a:r>
            <a:r>
              <a:rPr lang="nb-NO"/>
              <a:t> bestiller tolk ved behov</a:t>
            </a:r>
            <a:r>
              <a:rPr lang="nb-NO" dirty="0"/>
              <a:t>. </a:t>
            </a:r>
            <a:endParaRPr lang="nb-NO"/>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dere deltar på individuelle samtaler om utviklingen til barna</a:t>
            </a:r>
            <a:r>
              <a:rPr lang="nb-NO" dirty="0"/>
              <a:t>. Skolen</a:t>
            </a:r>
            <a:r>
              <a:rPr lang="nb-NO"/>
              <a:t> bestiller tolk ved behov</a:t>
            </a:r>
            <a:r>
              <a:rPr lang="nb-NO" dirty="0"/>
              <a:t>.</a:t>
            </a:r>
            <a:r>
              <a:rPr lang="nb-NO"/>
              <a:t> </a:t>
            </a:r>
          </a:p>
          <a:p>
            <a:pPr marL="171450" indent="-171450">
              <a:buFont typeface="Arial" panose="020B0604020202020204" pitchFamily="34" charset="0"/>
              <a:buChar char="•"/>
            </a:pPr>
            <a:r>
              <a:rPr lang="nb-NO"/>
              <a:t>dere deltar på skolens aktiviteter, som for eksempel jule- og sommeravslutning</a:t>
            </a:r>
          </a:p>
          <a:p>
            <a:pPr marL="171450" indent="-171450">
              <a:buFont typeface="Arial" panose="020B0604020202020204" pitchFamily="34" charset="0"/>
              <a:buChar char="•"/>
            </a:pPr>
            <a:r>
              <a:rPr lang="nb-NO"/>
              <a:t>barna har med seg matpakke hver dag </a:t>
            </a:r>
          </a:p>
          <a:p>
            <a:pPr marL="171450" indent="-171450">
              <a:buFont typeface="Arial" panose="020B0604020202020204" pitchFamily="34" charset="0"/>
              <a:buChar char="•"/>
            </a:pPr>
            <a:r>
              <a:rPr lang="nb-NO"/>
              <a:t>barna er riktig kledd for årstidene </a:t>
            </a:r>
          </a:p>
          <a:p>
            <a:pPr marL="171450" indent="-171450">
              <a:buFont typeface="Arial" panose="020B0604020202020204" pitchFamily="34" charset="0"/>
              <a:buChar char="•"/>
            </a:pPr>
            <a:r>
              <a:rPr lang="nb-NO"/>
              <a:t>barna har med utstyret de trenger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a:p>
          <a:p>
            <a:pPr marL="0" marR="0" lvl="0" indent="0" algn="l" defTabSz="1088776" rtl="0" eaLnBrk="1" fontAlgn="auto" latinLnBrk="0" hangingPunct="1">
              <a:lnSpc>
                <a:spcPct val="100000"/>
              </a:lnSpc>
              <a:spcBef>
                <a:spcPts val="0"/>
              </a:spcBef>
              <a:spcAft>
                <a:spcPts val="0"/>
              </a:spcAft>
              <a:buClrTx/>
              <a:buSzTx/>
              <a:buFontTx/>
              <a:buNone/>
              <a:tabLst/>
              <a:defRPr/>
            </a:pPr>
            <a:r>
              <a:rPr lang="nb-NO" b="1"/>
              <a:t>Til deg som holder presentasjonen</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b="0"/>
              <a:t>Retten til grunnskole gjelder når det er sannsynlig at barnet skal være i Norge i mer enn tre måneder, mens plikten starter når oppholdet faktisk har vart i tre måneder (opplæringsloven § 2-1 annet ledd).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p>
          <a:p>
            <a:pPr marL="0" marR="0" lvl="0" indent="0" algn="l" defTabSz="1088776" rtl="0" eaLnBrk="1" fontAlgn="auto" latinLnBrk="0" hangingPunct="1">
              <a:lnSpc>
                <a:spcPct val="100000"/>
              </a:lnSpc>
              <a:spcBef>
                <a:spcPts val="0"/>
              </a:spcBef>
              <a:spcAft>
                <a:spcPts val="0"/>
              </a:spcAft>
              <a:buClrTx/>
              <a:buSzTx/>
              <a:buFontTx/>
              <a:buNone/>
              <a:tabLst/>
              <a:defRPr/>
            </a:pPr>
            <a:r>
              <a:rPr lang="nb-NO" b="0"/>
              <a:t>Finn mer informasjon om grunnskole på lenkene og filmene under.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a:p>
          <a:p>
            <a:pPr marL="0" marR="0" lvl="0" indent="0" algn="l" defTabSz="1088776" rtl="0" eaLnBrk="1" fontAlgn="auto" latinLnBrk="0" hangingPunct="1">
              <a:lnSpc>
                <a:spcPct val="100000"/>
              </a:lnSpc>
              <a:spcBef>
                <a:spcPts val="0"/>
              </a:spcBef>
              <a:spcAft>
                <a:spcPts val="0"/>
              </a:spcAft>
              <a:buClrTx/>
              <a:buSzTx/>
              <a:buFontTx/>
              <a:buNone/>
              <a:tabLst/>
              <a:defRPr/>
            </a:pPr>
            <a:r>
              <a:rPr lang="nb-NO" b="1"/>
              <a:t>Forslag til metode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Calibri"/>
              </a:rPr>
              <a:t>Video om barneskolestart - https://www.youtube.com/watch?v=JA8OdZ-9plI</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Calibri"/>
              </a:rPr>
              <a:t>Omvisning på skolen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t>Forslag til snakkepunkter til dialog rundt samarbeid mellom foreldre og skole: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Bli kjent med skolen.</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Snakk med læreren hvis det er noe du lurer på.</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Ikke snakk negativt om skolen og lærerne når barnet ditt hører på.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Snakk om skolen hjemme. Spør om hvordan det har vært på skolen, hva barnet har lært og hvilke tilbakemeldinger det har fått.</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Vis at du synes skolen er viktig.</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Prioriter barnets skolegang foran ferie og fritidsaktiviteter.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Støtt arbeidet med lekser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Legg mer vekt på barnas arbeidsinnsats enn på resultater.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Bruk ros og oppmuntring.</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Lag rutiner for hvor og når barnet skal gjøre lekser.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Ikke hopp over oppgaver og spørsmål selv om du ikke kan svare på dem. Hvis dere ikke finner svaret, kontakt oss på mottaket/skolen for å få hjelp. </a:t>
            </a:r>
          </a:p>
          <a:p>
            <a:pPr>
              <a:defRPr/>
            </a:pPr>
            <a:endParaRPr lang="nb-NO"/>
          </a:p>
          <a:p>
            <a:pPr>
              <a:defRPr/>
            </a:pPr>
            <a:r>
              <a:rPr lang="nb-NO" b="1"/>
              <a:t>Les mer her</a:t>
            </a:r>
          </a:p>
          <a:p>
            <a:pPr marL="171450" indent="-171450">
              <a:buFont typeface="Arial" panose="020B0604020202020204" pitchFamily="34" charset="0"/>
              <a:buChar char="•"/>
              <a:defRPr/>
            </a:pPr>
            <a:r>
              <a:rPr lang="nb-NO"/>
              <a:t>Opplæringsloven sier at foreldre har plikt til å hjelpe barna med lekser, delta på foreldremøter og på ulike aktiviteter i regi av skolen: https://lovdata.no/dokument/NL/lov/1998-07-17-61/KAPITTEL_1#KAPITTEL_1</a:t>
            </a:r>
          </a:p>
          <a:p>
            <a:pPr marL="171450" indent="-171450">
              <a:buFont typeface="Arial" panose="020B0604020202020204" pitchFamily="34" charset="0"/>
              <a:buChar char="•"/>
              <a:defRPr/>
            </a:pPr>
            <a:r>
              <a:rPr lang="nb-NO"/>
              <a:t>Samarbeid med skolen, råd til foreldre: https://www.udir.no/kvalitet-og-kompetanse/samarbeid/samarbeid-mellom-hjem-og-skole/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Overganger i barnehagen og fra barnehage til skole/SFO: https://foreldreutvalgene.no/fub/category/overganger-i-barnehagen/</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Informasjon om grunnskole på flere språk: https://foreldreutvalgene.no/fug/materiell/grunnskolen-i-norge/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Plikt for kommunen til å ha tilbud om leksehjelp: https://www.udir.no/regelverkstolkninger/opplaring/Leksehjelp/Regelverk-for-skolefritidsordningen-SFO/Leksehjelp/</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29</a:t>
            </a:fld>
            <a:endParaRPr lang="nb-NO"/>
          </a:p>
        </p:txBody>
      </p:sp>
    </p:spTree>
    <p:extLst>
      <p:ext uri="{BB962C8B-B14F-4D97-AF65-F5344CB8AC3E}">
        <p14:creationId xmlns:p14="http://schemas.microsoft.com/office/powerpoint/2010/main" val="80306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Innledning til det å være foreldre i Norge</a:t>
            </a:r>
          </a:p>
          <a:p>
            <a:endParaRPr lang="nb-NO" b="1"/>
          </a:p>
          <a:p>
            <a:r>
              <a:rPr lang="nb-NO" b="1"/>
              <a:t>Støttetekst</a:t>
            </a:r>
          </a:p>
          <a:p>
            <a:r>
              <a:rPr lang="nb-NO"/>
              <a:t>Vi skal snakke om foreldrerollen, regelverk og aktuelle lover i Norge.</a:t>
            </a:r>
          </a:p>
        </p:txBody>
      </p:sp>
    </p:spTree>
    <p:extLst>
      <p:ext uri="{BB962C8B-B14F-4D97-AF65-F5344CB8AC3E}">
        <p14:creationId xmlns:p14="http://schemas.microsoft.com/office/powerpoint/2010/main" val="2688026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dirty="0" err="1"/>
              <a:t>Skolefritidsordning</a:t>
            </a:r>
            <a:r>
              <a:rPr lang="en-US" sz="1400" b="1" dirty="0"/>
              <a:t>. SFO/AKS</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1088776" rtl="0" eaLnBrk="1" fontAlgn="auto" latinLnBrk="0" hangingPunct="1">
              <a:lnSpc>
                <a:spcPct val="100000"/>
              </a:lnSpc>
              <a:spcBef>
                <a:spcPts val="0"/>
              </a:spcBef>
              <a:spcAft>
                <a:spcPts val="0"/>
              </a:spcAft>
              <a:buClrTx/>
              <a:buSzTx/>
              <a:buFontTx/>
              <a:buNone/>
              <a:tabLst/>
              <a:defRPr/>
            </a:pPr>
            <a:r>
              <a:rPr lang="en-US" b="1" err="1"/>
              <a:t>Støttetekst</a:t>
            </a:r>
            <a:endParaRPr lang="en-US" b="1"/>
          </a:p>
          <a:p>
            <a:pPr>
              <a:defRPr/>
            </a:pPr>
            <a:r>
              <a:rPr lang="nb-NO" b="0"/>
              <a:t>Skolefritidsordning</a:t>
            </a:r>
            <a:r>
              <a:rPr lang="nb-NO" b="0" dirty="0"/>
              <a:t> eller </a:t>
            </a:r>
            <a:r>
              <a:rPr lang="nb-NO" b="0"/>
              <a:t>aktivitetsskolen (SFO/AKS) er et tilbud til barn fra 1.-4. klasse. Her kan barna komme før og etter skolen. SFO/AKS </a:t>
            </a:r>
            <a:r>
              <a:rPr lang="nb-NO"/>
              <a:t>kan ha </a:t>
            </a:r>
            <a:r>
              <a:rPr lang="nb-NO" b="0"/>
              <a:t>åpent på dager når skolen har stengt</a:t>
            </a:r>
            <a:r>
              <a:rPr lang="nb-NO" b="0" dirty="0"/>
              <a:t>, men </a:t>
            </a:r>
            <a:r>
              <a:rPr lang="nb-NO" b="0"/>
              <a:t>er stengt i juli. På SFO/AKS deltar barna i ulike aktiviteter.</a:t>
            </a:r>
            <a:r>
              <a:rPr lang="nb-NO"/>
              <a:t>  </a:t>
            </a:r>
            <a:endParaRPr lang="en-US" b="1"/>
          </a:p>
          <a:p>
            <a:endParaRPr lang="en-US" b="1">
              <a:cs typeface="+mn-cs"/>
            </a:endParaRPr>
          </a:p>
          <a:p>
            <a:r>
              <a:rPr lang="en-US" b="1" err="1">
                <a:cs typeface="+mn-cs"/>
              </a:rPr>
              <a:t>Betaling</a:t>
            </a:r>
            <a:r>
              <a:rPr lang="en-US" b="1">
                <a:cs typeface="+mn-cs"/>
              </a:rPr>
              <a:t> for SFO/AKS</a:t>
            </a:r>
            <a:endParaRPr lang="en-US" b="1">
              <a:cs typeface="Arial"/>
            </a:endParaRPr>
          </a:p>
          <a:p>
            <a:pPr>
              <a:defRPr/>
            </a:pPr>
            <a:r>
              <a:rPr lang="nb-NO" b="0"/>
              <a:t>Det koster penger å ha barna på SFO/AKS. </a:t>
            </a:r>
            <a:r>
              <a:rPr lang="nb-NO"/>
              <a:t>Regjeringen avgjør hva som er minstepris for skolefritidsordning og </a:t>
            </a:r>
            <a:r>
              <a:rPr lang="nb-NO" dirty="0"/>
              <a:t>summen blir regulert</a:t>
            </a:r>
            <a:r>
              <a:rPr lang="nb-NO"/>
              <a:t> med jevne mellomrom.</a:t>
            </a:r>
            <a:endParaRPr lang="nb-NO" b="0">
              <a:cs typeface="Arial"/>
            </a:endParaRPr>
          </a:p>
          <a:p>
            <a:endParaRPr lang="nb-NO" b="1">
              <a:cs typeface="Arial"/>
            </a:endParaRPr>
          </a:p>
          <a:p>
            <a:r>
              <a:rPr lang="nb-NO" b="1">
                <a:cs typeface="Arial"/>
              </a:rPr>
              <a:t>Ordinære mottak</a:t>
            </a:r>
          </a:p>
          <a:p>
            <a:r>
              <a:rPr lang="nb-NO" b="0">
                <a:cs typeface="Arial"/>
              </a:rPr>
              <a:t>Foreldre må betale for at barna skal gå på SFO/AKS.</a:t>
            </a:r>
          </a:p>
          <a:p>
            <a:endParaRPr lang="nb-NO" b="0">
              <a:cs typeface="Arial"/>
            </a:endParaRPr>
          </a:p>
          <a:p>
            <a:r>
              <a:rPr lang="nb-NO" b="1">
                <a:cs typeface="Arial"/>
              </a:rPr>
              <a:t>Integreringsmottak</a:t>
            </a:r>
          </a:p>
          <a:p>
            <a:r>
              <a:rPr lang="nb-NO" b="0">
                <a:cs typeface="Arial"/>
              </a:rPr>
              <a:t>UDI betaler for at barna skal gå på SFO/AKS.</a:t>
            </a:r>
          </a:p>
          <a:p>
            <a:endParaRPr lang="nb-NO" b="1">
              <a:cs typeface="Arial"/>
            </a:endParaRPr>
          </a:p>
          <a:p>
            <a:r>
              <a:rPr lang="nb-NO" b="1">
                <a:cs typeface="Arial"/>
              </a:rPr>
              <a:t>Til deg som holder presentasjonen</a:t>
            </a:r>
          </a:p>
          <a:p>
            <a:pPr marL="171450" indent="-171450">
              <a:buFont typeface="Arial" panose="020B0604020202020204" pitchFamily="34" charset="0"/>
              <a:buChar char="•"/>
            </a:pPr>
            <a:r>
              <a:rPr lang="nb-NO" b="0">
                <a:cs typeface="Arial"/>
              </a:rPr>
              <a:t>Finn mer informasjon om SFO/AKS på lenken under.</a:t>
            </a:r>
            <a:r>
              <a:rPr lang="nb-NO">
                <a:cs typeface="Arial"/>
              </a:rPr>
              <a:t> </a:t>
            </a:r>
          </a:p>
          <a:p>
            <a:pPr marL="171450" indent="-171450">
              <a:buFont typeface="Arial" panose="020B0604020202020204" pitchFamily="34" charset="0"/>
              <a:buChar char="•"/>
            </a:pPr>
            <a:r>
              <a:rPr lang="nb-NO" b="0">
                <a:cs typeface="Arial"/>
              </a:rPr>
              <a:t>Undersøk med kommunen og gi informasjon om lokale forhold, for eksempel priser og søknadsprosess.</a:t>
            </a:r>
            <a:r>
              <a:rPr lang="nb-NO">
                <a:cs typeface="Arial"/>
              </a:rPr>
              <a:t> </a:t>
            </a:r>
            <a:endParaRPr lang="nb-NO" b="0">
              <a:cs typeface="Arial"/>
            </a:endParaRPr>
          </a:p>
          <a:p>
            <a:endParaRPr lang="nb-NO" b="0">
              <a:cs typeface="Arial"/>
            </a:endParaRPr>
          </a:p>
          <a:p>
            <a:r>
              <a:rPr lang="nb-NO" b="1">
                <a:cs typeface="Arial"/>
              </a:rPr>
              <a:t>Les mer her</a:t>
            </a:r>
          </a:p>
          <a:p>
            <a:r>
              <a:rPr lang="nb-NO" b="0">
                <a:cs typeface="Arial"/>
              </a:rPr>
              <a:t>Informasjon om SFO: https://www.regjeringen.no/no/tema/utdanning/grunnopplaring/artikler/skolefritidsordningen-sfo/id434946/</a:t>
            </a:r>
          </a:p>
          <a:p>
            <a:endParaRPr lang="nb-NO"/>
          </a:p>
        </p:txBody>
      </p:sp>
      <p:sp>
        <p:nvSpPr>
          <p:cNvPr id="4" name="Slide Number Placehold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30</a:t>
            </a:fld>
            <a:endParaRPr lang="nb-NO"/>
          </a:p>
        </p:txBody>
      </p:sp>
    </p:spTree>
    <p:extLst>
      <p:ext uri="{BB962C8B-B14F-4D97-AF65-F5344CB8AC3E}">
        <p14:creationId xmlns:p14="http://schemas.microsoft.com/office/powerpoint/2010/main" val="3254326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Videregående skole</a:t>
            </a:r>
          </a:p>
          <a:p>
            <a:endParaRPr lang="nb-NO" b="1" dirty="0"/>
          </a:p>
          <a:p>
            <a:r>
              <a:rPr lang="nb-NO" b="1"/>
              <a:t>Støttetekst</a:t>
            </a:r>
          </a:p>
          <a:p>
            <a:pPr>
              <a:defRPr/>
            </a:pPr>
            <a:r>
              <a:rPr lang="nb-NO" b="0"/>
              <a:t>Ungdom under 18 år som har lovlig opphold i Norge, har rett til videregående opplæring, men det er ikke obligatorisk</a:t>
            </a:r>
            <a:r>
              <a:rPr lang="nb-NO" b="0" dirty="0"/>
              <a:t>. Det er bestemt i</a:t>
            </a:r>
            <a:r>
              <a:rPr lang="nb-NO" b="0"/>
              <a:t> opplæringsloven</a:t>
            </a:r>
            <a:r>
              <a:rPr lang="nb-NO" b="0" dirty="0"/>
              <a:t>. </a:t>
            </a:r>
            <a:r>
              <a:rPr lang="nb-NO" dirty="0"/>
              <a:t>Ungdom</a:t>
            </a:r>
            <a:r>
              <a:rPr lang="nb-NO"/>
              <a:t> som får endelig avslag på </a:t>
            </a:r>
            <a:r>
              <a:rPr lang="nb-NO" dirty="0"/>
              <a:t>søknaden </a:t>
            </a:r>
            <a:r>
              <a:rPr lang="nb-NO"/>
              <a:t>om beskyttelse, mister retten til videregående opplæring.</a:t>
            </a:r>
            <a:endParaRPr lang="nb-NO">
              <a:cs typeface="Arial"/>
            </a:endParaRPr>
          </a:p>
          <a:p>
            <a:pPr>
              <a:defRPr/>
            </a:pPr>
            <a:endParaRPr lang="nb-NO"/>
          </a:p>
          <a:p>
            <a:r>
              <a:rPr lang="nb-NO"/>
              <a:t>Ungdommene</a:t>
            </a:r>
            <a:r>
              <a:rPr lang="nb-NO" b="0"/>
              <a:t> kan velge mellom studieforberedende og yrkesfag.</a:t>
            </a:r>
            <a:r>
              <a:rPr lang="nb-NO"/>
              <a:t> </a:t>
            </a:r>
            <a:endParaRPr lang="nb-NO" b="0">
              <a:cs typeface="Arial" panose="020B0604020202020204"/>
            </a:endParaRPr>
          </a:p>
          <a:p>
            <a:pPr marL="171450" indent="-171450">
              <a:buFont typeface="Arial" panose="020B0604020202020204" pitchFamily="34" charset="0"/>
              <a:buChar char="•"/>
            </a:pPr>
            <a:r>
              <a:rPr lang="nb-NO" b="0"/>
              <a:t>Studieforberedende kvalifiserer for høyere utdanning på høyskole/universitet.</a:t>
            </a:r>
            <a:endParaRPr lang="nb-NO" b="0">
              <a:cs typeface="Arial"/>
            </a:endParaRPr>
          </a:p>
          <a:p>
            <a:pPr marL="171450" indent="-171450">
              <a:buFont typeface="Arial" panose="020B0604020202020204" pitchFamily="34" charset="0"/>
              <a:buChar char="•"/>
            </a:pPr>
            <a:r>
              <a:rPr lang="nb-NO" b="0"/>
              <a:t>Yrkesfag kvalifiserer for jobb som for eksempel helsearbeider, elektriker, kokk, snekker, butikkfag, mekaniker og renhold.</a:t>
            </a:r>
            <a:endParaRPr lang="nb-NO" b="0">
              <a:cs typeface="Arial"/>
            </a:endParaRPr>
          </a:p>
          <a:p>
            <a:pPr marL="0" indent="0">
              <a:buFont typeface="Arial" panose="020B0604020202020204" pitchFamily="34" charset="0"/>
              <a:buNone/>
            </a:pPr>
            <a:endParaRPr lang="nb-NO" b="0"/>
          </a:p>
          <a:p>
            <a:r>
              <a:rPr lang="nb-NO" b="0"/>
              <a:t>For å gå på videregående skole må ungdommen søke om plass. De bestemmer selv om de vil begynne eller fortsette i videregående opplæring, og velger </a:t>
            </a:r>
            <a:r>
              <a:rPr lang="nb-NO" b="0" dirty="0"/>
              <a:t>utdanningen </a:t>
            </a:r>
            <a:r>
              <a:rPr lang="nb-NO" b="0"/>
              <a:t>selv. Foreldrene kan være uenige i valget, men kan ikke hindre barnet i å velge selv. Vi som jobber på mottaket </a:t>
            </a:r>
            <a:r>
              <a:rPr lang="nb-NO"/>
              <a:t>kan hjelpe </a:t>
            </a:r>
            <a:r>
              <a:rPr lang="nb-NO" b="0"/>
              <a:t>ungdommen med å søke.</a:t>
            </a:r>
            <a:r>
              <a:rPr lang="nb-NO"/>
              <a:t> </a:t>
            </a:r>
            <a:r>
              <a:rPr lang="da-DK"/>
              <a:t>Skoleåret er fra august til juni.</a:t>
            </a:r>
            <a:endParaRPr lang="nb-NO" b="0"/>
          </a:p>
          <a:p>
            <a:endParaRPr lang="nb-NO"/>
          </a:p>
          <a:p>
            <a:pPr marL="0" indent="0">
              <a:buFont typeface="Arial" panose="020B0604020202020204" pitchFamily="34" charset="0"/>
              <a:buNone/>
            </a:pPr>
            <a:r>
              <a:rPr lang="nb-NO" b="0"/>
              <a:t>Søknadsfristen er 1. </a:t>
            </a:r>
            <a:r>
              <a:rPr lang="nb-NO"/>
              <a:t>mars</a:t>
            </a:r>
            <a:r>
              <a:rPr lang="nb-NO" b="0"/>
              <a:t> hvert år</a:t>
            </a:r>
            <a:r>
              <a:rPr lang="nb-NO" b="0" dirty="0"/>
              <a:t>..</a:t>
            </a:r>
          </a:p>
          <a:p>
            <a:pPr marL="0" indent="0">
              <a:buFont typeface="Arial" panose="020B0604020202020204" pitchFamily="34" charset="0"/>
              <a:buNone/>
            </a:pPr>
            <a:endParaRPr lang="nb-NO" dirty="0">
              <a:cs typeface="Arial" panose="020B0604020202020204"/>
            </a:endParaRPr>
          </a:p>
          <a:p>
            <a:pPr marL="0" indent="0">
              <a:buFont typeface="Arial" panose="020B0604020202020204" pitchFamily="34" charset="0"/>
              <a:buNone/>
            </a:pPr>
            <a:r>
              <a:rPr lang="nb-NO" b="1" dirty="0">
                <a:cs typeface="Arial" panose="020B0604020202020204"/>
              </a:rPr>
              <a:t>Ungdom som har gått lite på skole</a:t>
            </a:r>
          </a:p>
          <a:p>
            <a:pPr marL="0" indent="0">
              <a:buFont typeface="Arial" panose="020B0604020202020204" pitchFamily="34" charset="0"/>
              <a:buNone/>
            </a:pPr>
            <a:r>
              <a:rPr lang="nb-NO" dirty="0">
                <a:cs typeface="Arial" panose="020B0604020202020204"/>
              </a:rPr>
              <a:t>Ungdom mellom 16 og 18 år, som har ingen eller lite skolegang, kan få tilbud om grunnskoleopplæring som er nødvendig for å søke </a:t>
            </a:r>
            <a:r>
              <a:rPr lang="nb-NO">
                <a:cs typeface="Arial"/>
              </a:rPr>
              <a:t>på videregående </a:t>
            </a:r>
            <a:r>
              <a:rPr lang="nb-NO" dirty="0">
                <a:cs typeface="Arial" panose="020B0604020202020204"/>
              </a:rPr>
              <a:t>skole. </a:t>
            </a:r>
          </a:p>
          <a:p>
            <a:pPr marL="0" indent="0">
              <a:buFont typeface="Arial" panose="020B0604020202020204" pitchFamily="34" charset="0"/>
              <a:buNone/>
            </a:pPr>
            <a:r>
              <a:rPr lang="nb-NO" dirty="0">
                <a:cs typeface="Arial" panose="020B0604020202020204"/>
              </a:rPr>
              <a:t>Vi på mottaket kan hjelpe ungdommen med å søke. Opplæringen er gratis</a:t>
            </a:r>
          </a:p>
          <a:p>
            <a:pPr marL="799465" marR="0" lvl="0" indent="-799465" algn="l" defTabSz="1088776" rtl="0" eaLnBrk="1" fontAlgn="auto" latinLnBrk="0" hangingPunct="1">
              <a:lnSpc>
                <a:spcPct val="100000"/>
              </a:lnSpc>
              <a:spcBef>
                <a:spcPts val="0"/>
              </a:spcBef>
              <a:spcAft>
                <a:spcPts val="0"/>
              </a:spcAft>
              <a:buClrTx/>
              <a:buSzTx/>
              <a:buFontTx/>
              <a:buNone/>
              <a:tabLst/>
              <a:defRPr/>
            </a:pPr>
            <a:endParaRPr lang="nb-NO" b="1" dirty="0">
              <a:cs typeface="Arial" panose="020B0604020202020204"/>
            </a:endParaRPr>
          </a:p>
          <a:p>
            <a:pPr marL="799465" marR="0" lvl="0" indent="-799465" algn="l" defTabSz="1088776" rtl="0" eaLnBrk="1" fontAlgn="auto" latinLnBrk="0" hangingPunct="1">
              <a:lnSpc>
                <a:spcPct val="100000"/>
              </a:lnSpc>
              <a:spcBef>
                <a:spcPts val="0"/>
              </a:spcBef>
              <a:spcAft>
                <a:spcPts val="0"/>
              </a:spcAft>
              <a:buClrTx/>
              <a:buSzTx/>
              <a:buFontTx/>
              <a:buNone/>
              <a:tabLst/>
              <a:defRPr/>
            </a:pPr>
            <a:r>
              <a:rPr lang="nb-NO" b="1">
                <a:cs typeface="Arial" panose="020B0604020202020204"/>
              </a:rPr>
              <a:t>Utstyrsstipend</a:t>
            </a:r>
          </a:p>
          <a:p>
            <a:pPr marL="799465" indent="-799465">
              <a:defRPr/>
            </a:pPr>
            <a:r>
              <a:rPr lang="nb-NO"/>
              <a:t>Ungdom kan søke UDI om å få støtte til bøker og undervisningsmateriell. Satsene blir bestemt av UDI. </a:t>
            </a:r>
            <a:endParaRPr lang="nb-NO">
              <a:cs typeface="Arial" panose="020B0604020202020204"/>
            </a:endParaRPr>
          </a:p>
          <a:p>
            <a:pPr marL="799465" marR="0" lvl="0" indent="-799465" algn="l" defTabSz="1088776" rtl="0" eaLnBrk="1" fontAlgn="auto" latinLnBrk="0" hangingPunct="1">
              <a:lnSpc>
                <a:spcPct val="100000"/>
              </a:lnSpc>
              <a:spcBef>
                <a:spcPts val="0"/>
              </a:spcBef>
              <a:spcAft>
                <a:spcPts val="0"/>
              </a:spcAft>
              <a:buClrTx/>
              <a:buSzTx/>
              <a:buFontTx/>
              <a:buNone/>
              <a:tabLst/>
              <a:defRPr/>
            </a:pPr>
            <a:r>
              <a:rPr lang="nb-NO"/>
              <a:t>Søknad sendes til ansvarlig UDI-kontor (regionkontor). Vi på mottaket kan hjelpe med søknaden.</a:t>
            </a:r>
            <a:endParaRPr lang="nb-NO">
              <a:cs typeface="Arial"/>
            </a:endParaRPr>
          </a:p>
          <a:p>
            <a:endParaRPr lang="nb-NO" b="0"/>
          </a:p>
          <a:p>
            <a:r>
              <a:rPr lang="nb-NO" b="1"/>
              <a:t>Til deg som holder presentasjonen</a:t>
            </a:r>
            <a:endParaRPr lang="nb-NO" b="1">
              <a:cs typeface="Arial"/>
            </a:endParaRPr>
          </a:p>
          <a:p>
            <a:r>
              <a:rPr lang="nb-NO" b="0"/>
              <a:t>Finn mer informasjon om videregående skole i lenkene under.</a:t>
            </a:r>
            <a:r>
              <a:rPr lang="nb-NO"/>
              <a:t> </a:t>
            </a:r>
            <a:endParaRPr lang="nb-NO" b="0">
              <a:cs typeface="Arial"/>
            </a:endParaRPr>
          </a:p>
          <a:p>
            <a:endParaRPr lang="nb-NO" b="1"/>
          </a:p>
          <a:p>
            <a:r>
              <a:rPr lang="nb-NO" b="1"/>
              <a:t>Les mer her</a:t>
            </a:r>
            <a:endParaRPr lang="nb-NO" b="1">
              <a:cs typeface="Arial"/>
            </a:endParaRPr>
          </a:p>
          <a:p>
            <a:pPr marL="171450" indent="-171450">
              <a:buFont typeface="Arial" panose="020B0604020202020204" pitchFamily="34" charset="0"/>
              <a:buChar char="•"/>
            </a:pPr>
            <a:r>
              <a:rPr lang="nb-NO" b="0"/>
              <a:t>Introduksjon om videregående opplæring på forskjellige språk: https://www.vilbli.no/nb/no/a/introduksjon-til-videregaende-opplaering-pa-andre-sprak-5</a:t>
            </a:r>
          </a:p>
          <a:p>
            <a:pPr marL="171450" indent="-171450">
              <a:buFont typeface="Arial" panose="020B0604020202020204" pitchFamily="34" charset="0"/>
              <a:buChar char="•"/>
            </a:pPr>
            <a:r>
              <a:rPr lang="nb-NO" b="0"/>
              <a:t>Søknadsfrister til videregående skoler: https://utdanning.no/tema/soknad_og_opptak/soknadsfrister_til_videregaende_skole</a:t>
            </a:r>
          </a:p>
          <a:p>
            <a:pPr marL="171450" indent="-171450">
              <a:buFont typeface="Arial" panose="020B0604020202020204" pitchFamily="34" charset="0"/>
              <a:buChar char="•"/>
            </a:pPr>
            <a:r>
              <a:rPr lang="nb-NO"/>
              <a:t>Informasjon om videregående opplæring: https://www.udir.no/utdanningslopet/videregaende-opplaring/ </a:t>
            </a:r>
            <a:endParaRPr lang="nb-NO">
              <a:cs typeface="Arial"/>
            </a:endParaRPr>
          </a:p>
          <a:p>
            <a:pPr marL="171450" indent="-171450">
              <a:buFont typeface="Arial" panose="020B0604020202020204" pitchFamily="34" charset="0"/>
              <a:buChar char="•"/>
            </a:pPr>
            <a:r>
              <a:rPr lang="nb-NO"/>
              <a:t>Fakta om videregående: https://utdanning.no/tema/nyttig_informasjon/fakta_om_videregaende</a:t>
            </a:r>
            <a:endParaRPr lang="nb-NO">
              <a:cs typeface="Arial"/>
            </a:endParaRPr>
          </a:p>
          <a:p>
            <a:pPr marL="171450" indent="-171450">
              <a:buFont typeface="Arial" panose="020B0604020202020204" pitchFamily="34" charset="0"/>
              <a:buChar char="•"/>
            </a:pPr>
            <a:r>
              <a:rPr lang="nb-NO"/>
              <a:t>UDI 2008-035V1Rutiner og satser for økonomiske ytelser til beboere i statlig mottak, regulerte satser: </a:t>
            </a:r>
            <a:r>
              <a:rPr lang="en-US"/>
              <a:t>https://www.udiregelverk.no/</a:t>
            </a:r>
            <a:r>
              <a:rPr lang="en-US" err="1"/>
              <a:t>rettskilder</a:t>
            </a:r>
            <a:r>
              <a:rPr lang="en-US"/>
              <a:t>/udi-</a:t>
            </a:r>
            <a:r>
              <a:rPr lang="en-US" err="1"/>
              <a:t>retningslinjer</a:t>
            </a:r>
            <a:r>
              <a:rPr lang="en-US"/>
              <a:t>/udi-2008-035/udi-2008-035v1/#6.6._Tilleggsytelser_etter_søknad</a:t>
            </a:r>
          </a:p>
          <a:p>
            <a:pPr marL="171450" indent="-171450">
              <a:buFont typeface="Arial" panose="020B0604020202020204" pitchFamily="34" charset="0"/>
              <a:buChar char="•"/>
            </a:pPr>
            <a:r>
              <a:rPr lang="en-US" dirty="0" err="1"/>
              <a:t>Opplæringsloven</a:t>
            </a:r>
            <a:r>
              <a:rPr lang="en-US" dirty="0"/>
              <a:t>: </a:t>
            </a:r>
            <a:r>
              <a:rPr lang="nb-NO" b="0" dirty="0"/>
              <a:t>opplæringsloven § 3-1, tolvte ledd</a:t>
            </a:r>
            <a:endParaRPr lang="en-US"/>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31</a:t>
            </a:fld>
            <a:endParaRPr lang="nb-NO"/>
          </a:p>
        </p:txBody>
      </p:sp>
    </p:spTree>
    <p:extLst>
      <p:ext uri="{BB962C8B-B14F-4D97-AF65-F5344CB8AC3E}">
        <p14:creationId xmlns:p14="http://schemas.microsoft.com/office/powerpoint/2010/main" val="2106757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sz="1400" b="1" noProof="0" dirty="0">
                <a:cs typeface="Arial"/>
              </a:rPr>
              <a:t>Opplæring i norsk og samfunnskontakt</a:t>
            </a:r>
          </a:p>
          <a:p>
            <a:endParaRPr lang="nb-NO" b="1" noProof="0" dirty="0">
              <a:cs typeface="Arial"/>
            </a:endParaRPr>
          </a:p>
          <a:p>
            <a:r>
              <a:rPr lang="nb-NO" b="1" noProof="0">
                <a:cs typeface="Arial"/>
              </a:rPr>
              <a:t>Støttetekst</a:t>
            </a:r>
            <a:r>
              <a:rPr lang="nb-NO" b="1">
                <a:cs typeface="Arial"/>
              </a:rPr>
              <a:t>  </a:t>
            </a:r>
            <a:endParaRPr lang="nb-NO" b="1" noProof="0">
              <a:cs typeface="Calibri"/>
            </a:endParaRPr>
          </a:p>
          <a:p>
            <a:r>
              <a:rPr lang="nb-NO">
                <a:cs typeface="Arial"/>
              </a:rPr>
              <a:t>Hvis du er asylsøker mellom 18 og 67 år, har du rett og plikt til 225 timer opplæring i norsk og samfunnskunnskap. Hvis du har midlertidig kollektiv beskyttelse har du ikke rett og plikt til norskopplæring før du blir bosatt i en kommune.  </a:t>
            </a:r>
          </a:p>
          <a:p>
            <a:endParaRPr lang="nb-NO">
              <a:cs typeface="Arial"/>
            </a:endParaRPr>
          </a:p>
          <a:p>
            <a:r>
              <a:rPr lang="nb-NO" b="0" noProof="0">
                <a:cs typeface="Arial"/>
              </a:rPr>
              <a:t>Det er kommunen som har ansvaret for opplæringen</a:t>
            </a:r>
            <a:r>
              <a:rPr lang="nb-NO">
                <a:cs typeface="Arial"/>
              </a:rPr>
              <a:t>,</a:t>
            </a:r>
            <a:r>
              <a:rPr lang="nb-NO" dirty="0">
                <a:cs typeface="Arial"/>
              </a:rPr>
              <a:t> og</a:t>
            </a:r>
            <a:r>
              <a:rPr lang="nb-NO">
                <a:cs typeface="Arial"/>
              </a:rPr>
              <a:t> du får beskjed om det gjelder deg. Opplæringen</a:t>
            </a:r>
            <a:r>
              <a:rPr lang="nb-NO" b="0" noProof="0">
                <a:cs typeface="Arial"/>
              </a:rPr>
              <a:t> kommer i tillegg til informasjonsmøtene på mottaket.</a:t>
            </a:r>
            <a:r>
              <a:rPr lang="nb-NO">
                <a:cs typeface="Arial"/>
              </a:rPr>
              <a:t> </a:t>
            </a:r>
          </a:p>
          <a:p>
            <a:endParaRPr lang="nb-NO" b="0" noProof="0">
              <a:cs typeface="Calibri"/>
            </a:endParaRPr>
          </a:p>
          <a:p>
            <a:r>
              <a:rPr lang="nb-NO" b="0" noProof="0">
                <a:cs typeface="Arial"/>
              </a:rPr>
              <a:t>Ordningen med opplæring for asylsøkere gjelder ikke for disse gruppene</a:t>
            </a:r>
          </a:p>
          <a:p>
            <a:pPr marL="171450" indent="-171450">
              <a:buFont typeface="Arial" panose="020B0604020202020204" pitchFamily="34" charset="0"/>
              <a:buChar char="•"/>
            </a:pPr>
            <a:r>
              <a:rPr lang="nb-NO" b="0" noProof="0">
                <a:cs typeface="Arial"/>
              </a:rPr>
              <a:t>asylsøkere som bor på </a:t>
            </a:r>
            <a:r>
              <a:rPr lang="nb-NO" b="0" noProof="0" dirty="0">
                <a:cs typeface="Arial"/>
              </a:rPr>
              <a:t>ankomstsenter</a:t>
            </a:r>
            <a:r>
              <a:rPr lang="nb-NO" b="0" noProof="0">
                <a:cs typeface="Arial"/>
              </a:rPr>
              <a:t> eller transittmottak</a:t>
            </a:r>
          </a:p>
          <a:p>
            <a:pPr marL="171450" indent="-171450">
              <a:buFont typeface="Arial" panose="020B0604020202020204" pitchFamily="34" charset="0"/>
              <a:buChar char="•"/>
            </a:pPr>
            <a:r>
              <a:rPr lang="nb-NO" b="0" noProof="0">
                <a:cs typeface="Arial"/>
              </a:rPr>
              <a:t>asylsøkere som har fått endelig avslag eller innvilgelse på søknad om beskyttelse fra Utlendingsdirektoratet</a:t>
            </a:r>
          </a:p>
          <a:p>
            <a:pPr marL="171450" indent="-171450">
              <a:buFont typeface="Arial" panose="020B0604020202020204" pitchFamily="34" charset="0"/>
              <a:buChar char="•"/>
            </a:pPr>
            <a:r>
              <a:rPr lang="nb-NO" b="0" noProof="0">
                <a:cs typeface="Arial"/>
              </a:rPr>
              <a:t>asylsøkere som får søknaden behandlet etter hurtigprosedyrer</a:t>
            </a:r>
          </a:p>
          <a:p>
            <a:pPr marL="171450" indent="-171450">
              <a:buFont typeface="Arial" panose="020B0604020202020204" pitchFamily="34" charset="0"/>
              <a:buChar char="•"/>
            </a:pPr>
            <a:r>
              <a:rPr lang="nb-NO" b="0" noProof="0">
                <a:cs typeface="Arial"/>
              </a:rPr>
              <a:t>asylsøkere som ikke får realitetsbehandlet søknaden sin, eks. </a:t>
            </a:r>
            <a:r>
              <a:rPr lang="nb-NO" b="0" noProof="0" err="1">
                <a:cs typeface="Arial"/>
              </a:rPr>
              <a:t>Dublinere</a:t>
            </a:r>
            <a:endParaRPr lang="nb-NO" b="0" noProof="0">
              <a:cs typeface="Arial"/>
            </a:endParaRPr>
          </a:p>
          <a:p>
            <a:endParaRPr lang="nb-NO" b="1" noProof="0">
              <a:cs typeface="Calibri"/>
            </a:endParaRPr>
          </a:p>
          <a:p>
            <a:r>
              <a:rPr lang="nb-NO" b="1" noProof="0">
                <a:cs typeface="Arial"/>
              </a:rPr>
              <a:t>Hvis du ikke får bli i Norge</a:t>
            </a:r>
            <a:r>
              <a:rPr lang="nb-NO" b="1">
                <a:cs typeface="Arial"/>
              </a:rPr>
              <a:t> </a:t>
            </a:r>
            <a:endParaRPr lang="nb-NO" b="1" noProof="0">
              <a:cs typeface="Arial"/>
            </a:endParaRPr>
          </a:p>
          <a:p>
            <a:r>
              <a:rPr lang="nb-NO" b="0" noProof="0">
                <a:cs typeface="Arial"/>
              </a:rPr>
              <a:t>Hvis du ikke får bli i Norge (endelig avslag på søknad om beskyttelse) har du ikke lenger rett til å delta på norskopplæringen.</a:t>
            </a:r>
          </a:p>
          <a:p>
            <a:endParaRPr lang="nb-NO" b="1" noProof="0">
              <a:cs typeface="Calibri"/>
            </a:endParaRPr>
          </a:p>
          <a:p>
            <a:r>
              <a:rPr lang="nb-NO" b="1" noProof="0">
                <a:cs typeface="Arial"/>
              </a:rPr>
              <a:t>Til deg som holder presentasjonen</a:t>
            </a:r>
          </a:p>
          <a:p>
            <a:pPr marL="171450" indent="-171450">
              <a:buFont typeface="Arial" panose="020B0604020202020204" pitchFamily="34" charset="0"/>
              <a:buChar char="•"/>
            </a:pPr>
            <a:r>
              <a:rPr lang="nb-NO" b="0" noProof="0">
                <a:cs typeface="Arial"/>
              </a:rPr>
              <a:t>Vær oppmerksom på rett til skolegang for barn over 16 år. Tilpass informasjonen.​</a:t>
            </a:r>
          </a:p>
          <a:p>
            <a:pPr marL="171450" indent="-171450">
              <a:buFont typeface="Arial" panose="020B0604020202020204" pitchFamily="34" charset="0"/>
              <a:buChar char="•"/>
            </a:pPr>
            <a:r>
              <a:rPr lang="nb-NO" b="0" noProof="0">
                <a:cs typeface="Arial"/>
              </a:rPr>
              <a:t>Si hvor skolen er og hvordan de kommer seg dit.</a:t>
            </a:r>
            <a:r>
              <a:rPr lang="nb-NO">
                <a:cs typeface="Arial"/>
              </a:rPr>
              <a:t> </a:t>
            </a:r>
            <a:endParaRPr lang="nb-NO" b="0" noProof="0">
              <a:cs typeface="Arial"/>
            </a:endParaRPr>
          </a:p>
          <a:p>
            <a:pPr marL="171450" indent="-171450">
              <a:buFont typeface="Arial" panose="020B0604020202020204" pitchFamily="34" charset="0"/>
              <a:buChar char="•"/>
            </a:pPr>
            <a:r>
              <a:rPr lang="nb-NO" b="0" noProof="0">
                <a:cs typeface="Arial"/>
              </a:rPr>
              <a:t>Si hvordan de får beskjed om når de skal begynne på skolen.</a:t>
            </a:r>
            <a:endParaRPr lang="nb-NO" b="1" noProof="0">
              <a:cs typeface="Arial"/>
            </a:endParaRPr>
          </a:p>
          <a:p>
            <a:endParaRPr lang="nb-NO" b="1" noProof="0">
              <a:cs typeface="Calibri"/>
            </a:endParaRPr>
          </a:p>
          <a:p>
            <a:r>
              <a:rPr lang="nb-NO" b="1" noProof="0">
                <a:cs typeface="Arial"/>
              </a:rPr>
              <a:t>Forslag til metode</a:t>
            </a:r>
          </a:p>
          <a:p>
            <a:pPr marL="171450" indent="-171450">
              <a:buFont typeface="Arial" panose="020B0604020202020204" pitchFamily="34" charset="0"/>
              <a:buChar char="•"/>
            </a:pPr>
            <a:r>
              <a:rPr lang="nb-NO" b="0" noProof="0">
                <a:cs typeface="Arial"/>
              </a:rPr>
              <a:t>Omvisning på skolen.</a:t>
            </a:r>
          </a:p>
          <a:p>
            <a:pPr marL="171450" indent="-171450">
              <a:buFont typeface="Arial" panose="020B0604020202020204" pitchFamily="34" charset="0"/>
              <a:buChar char="•"/>
            </a:pPr>
            <a:r>
              <a:rPr lang="nb-NO" b="0" noProof="0">
                <a:cs typeface="Arial"/>
              </a:rPr>
              <a:t>Inviter rektor på voksenopplæringen (VO) til å komme å fortelle om skolen og undervisningen.</a:t>
            </a:r>
          </a:p>
          <a:p>
            <a:endParaRPr lang="nb-NO" b="0" noProof="0">
              <a:cs typeface="Calibri"/>
            </a:endParaRPr>
          </a:p>
          <a:p>
            <a:r>
              <a:rPr lang="nb-NO" b="1" noProof="0">
                <a:cs typeface="Arial"/>
              </a:rPr>
              <a:t>Les mer her</a:t>
            </a:r>
          </a:p>
          <a:p>
            <a:pPr marL="171450" indent="-171450">
              <a:buFont typeface="Arial" panose="020B0604020202020204" pitchFamily="34" charset="0"/>
              <a:buChar char="•"/>
            </a:pPr>
            <a:r>
              <a:rPr lang="nb-NO" b="0" noProof="0">
                <a:cs typeface="Arial"/>
              </a:rPr>
              <a:t>Ansvaret for opplæring i norsk og samfunnskunnskap:</a:t>
            </a:r>
            <a:r>
              <a:rPr lang="nb-NO">
                <a:cs typeface="Arial"/>
              </a:rPr>
              <a:t> https://www.imdi.no/kvalifisering/regelverk/norsk-og-samfunnskunnskap/ansvaret-for-opplaring-i-norsk-og-samfunnskunnskap/</a:t>
            </a:r>
          </a:p>
          <a:p>
            <a:pPr marL="171450" indent="-171450">
              <a:buFont typeface="Arial" panose="020B0604020202020204" pitchFamily="34" charset="0"/>
              <a:buChar char="•"/>
            </a:pPr>
            <a:r>
              <a:rPr lang="nb-NO" b="0" noProof="0">
                <a:cs typeface="Arial"/>
              </a:rPr>
              <a:t>Norskopplæring for asylsøkere i mottak: https://www.imdi.no/kvalifisering/regelverk/kvalifisering-i-mottak/opplaring-i-norsk-og-samfunnskunnskap-for-asylsokere-i-mottak---integreringsloven/</a:t>
            </a:r>
            <a:r>
              <a:rPr lang="nb-NO">
                <a:cs typeface="Arial"/>
              </a:rPr>
              <a:t> </a:t>
            </a:r>
            <a:endParaRPr lang="nb-NO" b="0" noProof="0">
              <a:cs typeface="Arial"/>
            </a:endParaRPr>
          </a:p>
          <a:p>
            <a:pPr marL="171450" indent="-171450">
              <a:buFont typeface="Arial" panose="020B0604020202020204" pitchFamily="34" charset="0"/>
              <a:buChar char="•"/>
            </a:pPr>
            <a:r>
              <a:rPr lang="nb-NO" b="0" noProof="0">
                <a:cs typeface="Arial"/>
              </a:rPr>
              <a:t>Sjekk kommunens hjemmeside for oppdatert informasjon på lokale forhold.</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32</a:t>
            </a:fld>
            <a:endParaRPr lang="nb-NO"/>
          </a:p>
        </p:txBody>
      </p:sp>
    </p:spTree>
    <p:extLst>
      <p:ext uri="{BB962C8B-B14F-4D97-AF65-F5344CB8AC3E}">
        <p14:creationId xmlns:p14="http://schemas.microsoft.com/office/powerpoint/2010/main" val="1191491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t>Direktoratet</a:t>
            </a:r>
            <a:r>
              <a:rPr lang="en-US" sz="1400" b="1" dirty="0"/>
              <a:t> for </a:t>
            </a:r>
            <a:r>
              <a:rPr lang="en-US" sz="1400" b="1" dirty="0" err="1"/>
              <a:t>høyere</a:t>
            </a:r>
            <a:r>
              <a:rPr lang="en-US" sz="1400" b="1" dirty="0"/>
              <a:t> </a:t>
            </a:r>
            <a:r>
              <a:rPr lang="en-US" sz="1400" b="1" dirty="0" err="1"/>
              <a:t>utdanning</a:t>
            </a:r>
            <a:r>
              <a:rPr lang="en-US" sz="1400" b="1" dirty="0"/>
              <a:t> </a:t>
            </a:r>
            <a:r>
              <a:rPr lang="en-US" sz="1400" b="1" dirty="0" err="1"/>
              <a:t>og</a:t>
            </a:r>
            <a:r>
              <a:rPr lang="en-US" sz="1400" b="1" dirty="0"/>
              <a:t> </a:t>
            </a:r>
            <a:r>
              <a:rPr lang="en-US" sz="1400" b="1" dirty="0" err="1"/>
              <a:t>kompetanse</a:t>
            </a:r>
            <a:r>
              <a:rPr lang="en-US" sz="1400" b="1" dirty="0"/>
              <a:t> (HK-dir.)</a:t>
            </a:r>
          </a:p>
          <a:p>
            <a:endParaRPr lang="en-US" sz="1200" b="1" dirty="0"/>
          </a:p>
          <a:p>
            <a:r>
              <a:rPr lang="en-US" sz="1200" b="1" dirty="0" err="1"/>
              <a:t>Støttetekst</a:t>
            </a:r>
            <a:r>
              <a:rPr lang="en-US" sz="1200" b="1" dirty="0"/>
              <a:t> </a:t>
            </a:r>
          </a:p>
          <a:p>
            <a:r>
              <a:rPr lang="en-US" sz="1200" dirty="0"/>
              <a:t>HK-</a:t>
            </a:r>
            <a:r>
              <a:rPr lang="en-US" sz="1200" dirty="0" err="1"/>
              <a:t>dir</a:t>
            </a:r>
            <a:r>
              <a:rPr lang="en-US" sz="1200" dirty="0"/>
              <a:t> er</a:t>
            </a:r>
            <a:r>
              <a:rPr lang="nb-NO" sz="1200" b="0" u="none" strike="noStrike" dirty="0"/>
              <a:t> Direktoratet for høyere utdanning og kompetanse (HK-dir.). De kan godkjenne utdanning fra utlandet. </a:t>
            </a:r>
            <a:r>
              <a:rPr lang="en-US" sz="1200" dirty="0" err="1"/>
              <a:t>Hvis</a:t>
            </a:r>
            <a:r>
              <a:rPr lang="en-US" sz="1200" dirty="0"/>
              <a:t> du </a:t>
            </a:r>
            <a:r>
              <a:rPr lang="en-US" sz="1200" dirty="0" err="1"/>
              <a:t>får</a:t>
            </a:r>
            <a:r>
              <a:rPr lang="en-US" sz="1200" dirty="0"/>
              <a:t> </a:t>
            </a:r>
            <a:r>
              <a:rPr lang="en-US" sz="1200" dirty="0" err="1"/>
              <a:t>godkjent</a:t>
            </a:r>
            <a:r>
              <a:rPr lang="en-US" sz="1200" dirty="0"/>
              <a:t> </a:t>
            </a:r>
            <a:r>
              <a:rPr lang="en-US" sz="1200" dirty="0" err="1"/>
              <a:t>utdanningen</a:t>
            </a:r>
            <a:r>
              <a:rPr lang="en-US" sz="1200" dirty="0"/>
              <a:t>, </a:t>
            </a:r>
            <a:r>
              <a:rPr lang="en-US" sz="1200" dirty="0" err="1"/>
              <a:t>kan</a:t>
            </a:r>
            <a:r>
              <a:rPr lang="en-US" sz="1200" dirty="0"/>
              <a:t> du </a:t>
            </a:r>
            <a:r>
              <a:rPr lang="en-US" sz="1200" dirty="0" err="1"/>
              <a:t>bruke</a:t>
            </a:r>
            <a:r>
              <a:rPr lang="en-US" sz="1200" dirty="0"/>
              <a:t> den i Norge</a:t>
            </a:r>
            <a:r>
              <a:rPr lang="nb-NO" sz="1200" b="0" u="none" strike="noStrike" dirty="0"/>
              <a:t>. </a:t>
            </a:r>
            <a:endParaRPr lang="nb-NO" sz="1200" b="0" strike="noStrike" dirty="0"/>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200" dirty="0">
                <a:cs typeface="Calibri"/>
              </a:rPr>
              <a:t>For å </a:t>
            </a:r>
            <a:r>
              <a:rPr lang="en-US" sz="1200" dirty="0" err="1">
                <a:cs typeface="Calibri"/>
              </a:rPr>
              <a:t>søke</a:t>
            </a:r>
            <a:r>
              <a:rPr lang="en-US" sz="1200" dirty="0">
                <a:cs typeface="Calibri"/>
              </a:rPr>
              <a:t> om </a:t>
            </a:r>
            <a:r>
              <a:rPr lang="en-US" sz="1200" dirty="0" err="1">
                <a:cs typeface="Calibri"/>
              </a:rPr>
              <a:t>godkjenning</a:t>
            </a:r>
            <a:r>
              <a:rPr lang="en-US" sz="1200" dirty="0">
                <a:cs typeface="Calibri"/>
              </a:rPr>
              <a:t> </a:t>
            </a:r>
            <a:r>
              <a:rPr lang="en-US" sz="1200" dirty="0" err="1">
                <a:cs typeface="Calibri"/>
              </a:rPr>
              <a:t>må</a:t>
            </a:r>
            <a:r>
              <a:rPr lang="en-US" sz="1200" dirty="0">
                <a:cs typeface="Calibri"/>
              </a:rPr>
              <a:t> du ha </a:t>
            </a:r>
            <a:r>
              <a:rPr lang="en-US" sz="1200" dirty="0" err="1">
                <a:cs typeface="Calibri"/>
              </a:rPr>
              <a:t>dokumentasjon</a:t>
            </a:r>
            <a:r>
              <a:rPr lang="en-US" sz="1200" dirty="0">
                <a:cs typeface="Calibri"/>
              </a:rPr>
              <a:t> </a:t>
            </a:r>
            <a:r>
              <a:rPr lang="en-US" sz="1200" dirty="0" err="1">
                <a:cs typeface="Calibri"/>
              </a:rPr>
              <a:t>på</a:t>
            </a:r>
            <a:r>
              <a:rPr lang="en-US" sz="1200" dirty="0">
                <a:cs typeface="Calibri"/>
              </a:rPr>
              <a:t> </a:t>
            </a:r>
            <a:r>
              <a:rPr lang="en-US" sz="1200" dirty="0" err="1">
                <a:cs typeface="Calibri"/>
              </a:rPr>
              <a:t>utdanningen</a:t>
            </a:r>
            <a:r>
              <a:rPr lang="en-US" sz="1200" dirty="0">
                <a:cs typeface="Calibri"/>
              </a:rPr>
              <a:t> </a:t>
            </a:r>
            <a:r>
              <a:rPr lang="en-US" sz="1200" dirty="0" err="1">
                <a:cs typeface="Calibri"/>
              </a:rPr>
              <a:t>og</a:t>
            </a:r>
            <a:r>
              <a:rPr lang="en-US" sz="1200" dirty="0">
                <a:cs typeface="Calibri"/>
              </a:rPr>
              <a:t>/</a:t>
            </a:r>
            <a:r>
              <a:rPr lang="en-US" sz="1200" dirty="0" err="1">
                <a:cs typeface="Calibri"/>
              </a:rPr>
              <a:t>eller</a:t>
            </a:r>
            <a:r>
              <a:rPr lang="en-US" sz="1200" dirty="0">
                <a:cs typeface="Calibri"/>
              </a:rPr>
              <a:t> </a:t>
            </a:r>
            <a:r>
              <a:rPr lang="en-US" sz="1200" dirty="0" err="1">
                <a:cs typeface="Calibri"/>
              </a:rPr>
              <a:t>kompetansen</a:t>
            </a:r>
            <a:r>
              <a:rPr lang="en-US" sz="1200" dirty="0">
                <a:cs typeface="Calibri"/>
              </a:rPr>
              <a:t> din. </a:t>
            </a:r>
            <a:r>
              <a:rPr lang="en-US" sz="1200" dirty="0" err="1">
                <a:cs typeface="Calibri"/>
              </a:rPr>
              <a:t>Hvis</a:t>
            </a:r>
            <a:r>
              <a:rPr lang="en-US" sz="1200" dirty="0">
                <a:cs typeface="Calibri"/>
              </a:rPr>
              <a:t> </a:t>
            </a:r>
            <a:r>
              <a:rPr lang="en-US" sz="1200" dirty="0" err="1">
                <a:cs typeface="Calibri"/>
              </a:rPr>
              <a:t>dokumentene</a:t>
            </a:r>
            <a:r>
              <a:rPr lang="en-US" sz="1200" dirty="0">
                <a:cs typeface="Calibri"/>
              </a:rPr>
              <a:t> dine er </a:t>
            </a:r>
            <a:r>
              <a:rPr lang="en-US" sz="1200" dirty="0" err="1">
                <a:cs typeface="Calibri"/>
              </a:rPr>
              <a:t>på</a:t>
            </a:r>
            <a:r>
              <a:rPr lang="en-US" sz="1200" dirty="0">
                <a:cs typeface="Calibri"/>
              </a:rPr>
              <a:t> </a:t>
            </a:r>
            <a:r>
              <a:rPr lang="en-US" sz="1200" dirty="0" err="1">
                <a:cs typeface="Calibri"/>
              </a:rPr>
              <a:t>andre</a:t>
            </a:r>
            <a:r>
              <a:rPr lang="en-US" sz="1200" dirty="0">
                <a:cs typeface="Calibri"/>
              </a:rPr>
              <a:t> </a:t>
            </a:r>
            <a:r>
              <a:rPr lang="en-US" sz="1200" dirty="0" err="1">
                <a:cs typeface="Calibri"/>
              </a:rPr>
              <a:t>språk</a:t>
            </a:r>
            <a:r>
              <a:rPr lang="en-US" sz="1200" dirty="0">
                <a:cs typeface="Calibri"/>
              </a:rPr>
              <a:t> </a:t>
            </a:r>
            <a:r>
              <a:rPr lang="en-US" sz="1200" dirty="0" err="1">
                <a:cs typeface="Calibri"/>
              </a:rPr>
              <a:t>enn</a:t>
            </a:r>
            <a:r>
              <a:rPr lang="en-US" sz="1200" dirty="0">
                <a:cs typeface="Calibri"/>
              </a:rPr>
              <a:t> </a:t>
            </a:r>
            <a:r>
              <a:rPr lang="en-US" sz="1200" dirty="0" err="1">
                <a:cs typeface="Calibri"/>
              </a:rPr>
              <a:t>norsk</a:t>
            </a:r>
            <a:r>
              <a:rPr lang="en-US" sz="1200" dirty="0">
                <a:cs typeface="Calibri"/>
              </a:rPr>
              <a:t> </a:t>
            </a:r>
            <a:r>
              <a:rPr lang="en-US" sz="1200" dirty="0" err="1">
                <a:cs typeface="Calibri"/>
              </a:rPr>
              <a:t>eller</a:t>
            </a:r>
            <a:r>
              <a:rPr lang="en-US" sz="1200" dirty="0">
                <a:cs typeface="Calibri"/>
              </a:rPr>
              <a:t> </a:t>
            </a:r>
            <a:r>
              <a:rPr lang="en-US" sz="1200" dirty="0" err="1">
                <a:cs typeface="Calibri"/>
              </a:rPr>
              <a:t>engelsk</a:t>
            </a:r>
            <a:r>
              <a:rPr lang="en-US" sz="1200" dirty="0">
                <a:cs typeface="Calibri"/>
              </a:rPr>
              <a:t>, </a:t>
            </a:r>
            <a:r>
              <a:rPr lang="en-US" sz="1200" dirty="0" err="1">
                <a:cs typeface="Calibri"/>
              </a:rPr>
              <a:t>kan</a:t>
            </a:r>
            <a:r>
              <a:rPr lang="en-US" sz="1200" dirty="0">
                <a:cs typeface="Calibri"/>
              </a:rPr>
              <a:t> vi </a:t>
            </a:r>
            <a:r>
              <a:rPr lang="en-US" sz="1200" dirty="0" err="1">
                <a:cs typeface="Calibri"/>
              </a:rPr>
              <a:t>på</a:t>
            </a:r>
            <a:r>
              <a:rPr lang="en-US" sz="1200" dirty="0">
                <a:cs typeface="Calibri"/>
              </a:rPr>
              <a:t> </a:t>
            </a:r>
            <a:r>
              <a:rPr lang="en-US" sz="1200" dirty="0" err="1">
                <a:cs typeface="Calibri"/>
              </a:rPr>
              <a:t>mottaket</a:t>
            </a:r>
            <a:r>
              <a:rPr lang="en-US" sz="1200" dirty="0">
                <a:cs typeface="Calibri"/>
              </a:rPr>
              <a:t> </a:t>
            </a:r>
            <a:r>
              <a:rPr lang="en-US" sz="1200" dirty="0" err="1">
                <a:cs typeface="Calibri"/>
              </a:rPr>
              <a:t>hjelpe</a:t>
            </a:r>
            <a:r>
              <a:rPr lang="en-US" sz="1200" dirty="0">
                <a:cs typeface="Calibri"/>
              </a:rPr>
              <a:t> deg med å </a:t>
            </a:r>
            <a:r>
              <a:rPr lang="en-US" sz="1200" dirty="0" err="1">
                <a:cs typeface="Calibri"/>
              </a:rPr>
              <a:t>sende</a:t>
            </a:r>
            <a:r>
              <a:rPr lang="en-US" sz="1200" dirty="0">
                <a:cs typeface="Calibri"/>
              </a:rPr>
              <a:t> dem </a:t>
            </a:r>
            <a:r>
              <a:rPr lang="en-US" sz="1200" dirty="0" err="1">
                <a:cs typeface="Calibri"/>
              </a:rPr>
              <a:t>til</a:t>
            </a:r>
            <a:r>
              <a:rPr lang="en-US" sz="1200" dirty="0">
                <a:cs typeface="Calibri"/>
              </a:rPr>
              <a:t> </a:t>
            </a:r>
            <a:r>
              <a:rPr lang="en-US" sz="1200" dirty="0" err="1">
                <a:cs typeface="Calibri"/>
              </a:rPr>
              <a:t>oversettelse</a:t>
            </a:r>
            <a:r>
              <a:rPr lang="en-US" sz="1200" dirty="0">
                <a:cs typeface="Calibri"/>
              </a:rPr>
              <a:t>. </a:t>
            </a:r>
            <a:r>
              <a:rPr lang="en-US" sz="1200" dirty="0" err="1">
                <a:cs typeface="Calibri"/>
              </a:rPr>
              <a:t>Mottaket</a:t>
            </a:r>
            <a:r>
              <a:rPr lang="en-US" sz="1200" dirty="0">
                <a:cs typeface="Calibri"/>
              </a:rPr>
              <a:t> </a:t>
            </a:r>
            <a:r>
              <a:rPr lang="en-US" sz="1200" dirty="0" err="1">
                <a:cs typeface="Calibri"/>
              </a:rPr>
              <a:t>betaler</a:t>
            </a:r>
            <a:r>
              <a:rPr lang="en-US" sz="1200" dirty="0">
                <a:cs typeface="Calibri"/>
              </a:rPr>
              <a:t> for </a:t>
            </a:r>
            <a:r>
              <a:rPr lang="en-US" sz="1200" dirty="0" err="1">
                <a:cs typeface="Calibri"/>
              </a:rPr>
              <a:t>oversettelse</a:t>
            </a:r>
            <a:r>
              <a:rPr lang="en-US" sz="1200" dirty="0">
                <a:cs typeface="Calibri"/>
              </a:rPr>
              <a:t> av </a:t>
            </a:r>
            <a:r>
              <a:rPr lang="en-US" sz="1200" dirty="0" err="1">
                <a:cs typeface="Calibri"/>
              </a:rPr>
              <a:t>dokumentasjon</a:t>
            </a:r>
            <a:r>
              <a:rPr lang="en-US" sz="1200" dirty="0">
                <a:cs typeface="Calibri"/>
              </a:rPr>
              <a:t> </a:t>
            </a:r>
            <a:r>
              <a:rPr lang="en-US" sz="1200" dirty="0" err="1">
                <a:cs typeface="Calibri"/>
              </a:rPr>
              <a:t>på</a:t>
            </a:r>
            <a:r>
              <a:rPr lang="en-US" sz="1200" dirty="0">
                <a:cs typeface="Calibri"/>
              </a:rPr>
              <a:t> </a:t>
            </a:r>
            <a:r>
              <a:rPr lang="en-US" sz="1200" dirty="0" err="1">
                <a:cs typeface="Calibri"/>
              </a:rPr>
              <a:t>høyere</a:t>
            </a:r>
            <a:r>
              <a:rPr lang="en-US" sz="1200" dirty="0">
                <a:cs typeface="Calibri"/>
              </a:rPr>
              <a:t> </a:t>
            </a:r>
            <a:r>
              <a:rPr lang="en-US" sz="1200" dirty="0" err="1">
                <a:cs typeface="Calibri"/>
              </a:rPr>
              <a:t>utdanning</a:t>
            </a:r>
            <a:r>
              <a:rPr lang="en-US" sz="1200" dirty="0">
                <a:cs typeface="Calibri"/>
              </a:rPr>
              <a:t>. Det er gratis å </a:t>
            </a:r>
            <a:r>
              <a:rPr lang="en-US" sz="1200" dirty="0" err="1">
                <a:cs typeface="Calibri"/>
              </a:rPr>
              <a:t>søke</a:t>
            </a:r>
            <a:r>
              <a:rPr lang="en-US" sz="1200" dirty="0">
                <a:cs typeface="Calibri"/>
              </a:rPr>
              <a:t> om </a:t>
            </a:r>
            <a:r>
              <a:rPr lang="en-US" sz="1200" dirty="0" err="1">
                <a:cs typeface="Calibri"/>
              </a:rPr>
              <a:t>godkjenning</a:t>
            </a:r>
            <a:r>
              <a:rPr lang="en-US" sz="1200" dirty="0">
                <a:cs typeface="Calibri"/>
              </a:rPr>
              <a:t>. S</a:t>
            </a:r>
            <a:r>
              <a:rPr lang="nb-NO" sz="1200" dirty="0" err="1">
                <a:cs typeface="Calibri"/>
              </a:rPr>
              <a:t>aksbehandlingstiden</a:t>
            </a:r>
            <a:r>
              <a:rPr lang="nb-NO" sz="1200" dirty="0">
                <a:cs typeface="Calibri"/>
              </a:rPr>
              <a:t> varierer fra sak til sak.</a:t>
            </a:r>
            <a:r>
              <a:rPr lang="en-US" sz="1200" dirty="0">
                <a:cs typeface="Calibri"/>
              </a:rPr>
              <a:t> </a:t>
            </a:r>
            <a:r>
              <a:rPr lang="en-US" sz="1200" dirty="0" err="1">
                <a:cs typeface="Calibri"/>
              </a:rPr>
              <a:t>Mottaket</a:t>
            </a:r>
            <a:r>
              <a:rPr lang="en-US" sz="1200" dirty="0">
                <a:cs typeface="Calibri"/>
              </a:rPr>
              <a:t> </a:t>
            </a:r>
            <a:r>
              <a:rPr lang="en-US" sz="1200" dirty="0" err="1">
                <a:cs typeface="Calibri"/>
              </a:rPr>
              <a:t>hjelper</a:t>
            </a:r>
            <a:r>
              <a:rPr lang="en-US" sz="1200" dirty="0">
                <a:cs typeface="Calibri"/>
              </a:rPr>
              <a:t> deg </a:t>
            </a:r>
            <a:r>
              <a:rPr lang="en-US" sz="1200" dirty="0" err="1">
                <a:cs typeface="Calibri"/>
              </a:rPr>
              <a:t>gjennom</a:t>
            </a:r>
            <a:r>
              <a:rPr lang="en-US" sz="1200" dirty="0">
                <a:cs typeface="Calibri"/>
              </a:rPr>
              <a:t> </a:t>
            </a:r>
            <a:r>
              <a:rPr lang="en-US" sz="1200" dirty="0" err="1">
                <a:cs typeface="Calibri"/>
              </a:rPr>
              <a:t>søknadsprosessen</a:t>
            </a:r>
            <a:r>
              <a:rPr lang="en-US" sz="1200" dirty="0">
                <a:cs typeface="Calibri"/>
              </a:rPr>
              <a:t>. </a:t>
            </a:r>
            <a:endParaRPr lang="nb-NO" sz="1200" dirty="0">
              <a:cs typeface="Calibri"/>
            </a:endParaRPr>
          </a:p>
          <a:p>
            <a:endParaRPr lang="nb-NO" sz="1200" b="0" strike="noStrike" dirty="0"/>
          </a:p>
          <a:p>
            <a:r>
              <a:rPr lang="nb-NO" sz="1200" strike="sngStrike" dirty="0"/>
              <a:t>​</a:t>
            </a:r>
            <a:r>
              <a:rPr lang="nb-NO" sz="1200" b="1" strike="noStrike" dirty="0"/>
              <a:t>Taushetsplikt</a:t>
            </a:r>
          </a:p>
          <a:p>
            <a:r>
              <a:rPr lang="nb-NO" sz="1200" strike="noStrike" dirty="0"/>
              <a:t>De som jobber i </a:t>
            </a:r>
            <a:r>
              <a:rPr lang="nb-NO" sz="1200" b="0" u="none" strike="noStrike" dirty="0"/>
              <a:t>Direktoratet for høyere utdanning og kompetanse</a:t>
            </a:r>
            <a:r>
              <a:rPr lang="nb-NO" sz="1200" strike="noStrike" dirty="0"/>
              <a:t> er en del av norske myndigheter og har taushetsplikt.</a:t>
            </a:r>
          </a:p>
          <a:p>
            <a:endParaRPr lang="nb-NO" sz="1200" strike="sngStrike" dirty="0"/>
          </a:p>
          <a:p>
            <a:r>
              <a:rPr lang="nb-NO" sz="1200" b="1" strike="noStrike" dirty="0"/>
              <a:t>Til deg som holder presentasjonen</a:t>
            </a:r>
          </a:p>
          <a:p>
            <a:r>
              <a:rPr lang="nb-NO" sz="1200" b="0" strike="noStrike" dirty="0"/>
              <a:t>Se mer informasjon på https://hkdir.no/</a:t>
            </a:r>
            <a:endParaRPr lang="nb-NO" sz="1200" dirty="0">
              <a:cs typeface="Arial"/>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sz="1200" dirty="0"/>
              <a:t>Noen yrker er lovregulert og du må søke om godkjenning fra for eksempel Helsedirektoratet eller Utdanningsdirektoratet. For mer informasjon se: https://hkdir.no/utdanning-fra-utlandet/lovregulerte-yrker</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33</a:t>
            </a:fld>
            <a:endParaRPr lang="nb-NO"/>
          </a:p>
        </p:txBody>
      </p:sp>
    </p:spTree>
    <p:extLst>
      <p:ext uri="{BB962C8B-B14F-4D97-AF65-F5344CB8AC3E}">
        <p14:creationId xmlns:p14="http://schemas.microsoft.com/office/powerpoint/2010/main" val="404827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Refleksjonsoppgaver om barnehage, skole og utdanning</a:t>
            </a:r>
          </a:p>
          <a:p>
            <a:endParaRPr lang="nb-NO" b="1" dirty="0"/>
          </a:p>
          <a:p>
            <a:r>
              <a:rPr lang="nb-NO" b="1"/>
              <a:t>Oppgave 1</a:t>
            </a:r>
          </a:p>
          <a:p>
            <a:r>
              <a:rPr lang="nb-NO" dirty="0"/>
              <a:t>Barnet ditt </a:t>
            </a:r>
            <a:r>
              <a:rPr lang="nb-NO"/>
              <a:t>har fått plass i barnehage. Hva tenker du om at barnet skal være sammen med andre barn og voksne på dagtid? </a:t>
            </a:r>
            <a:endParaRPr lang="nb-NO">
              <a:cs typeface="Arial"/>
            </a:endParaRPr>
          </a:p>
          <a:p>
            <a:r>
              <a:rPr lang="nb-NO"/>
              <a:t>Er det aktiviteter i barnehagen som du tenker vil være vanskelig for </a:t>
            </a:r>
            <a:r>
              <a:rPr lang="nb-NO" dirty="0"/>
              <a:t>barnet </a:t>
            </a:r>
            <a:r>
              <a:rPr lang="nb-NO"/>
              <a:t>ditt å være med på?</a:t>
            </a:r>
          </a:p>
          <a:p>
            <a:endParaRPr lang="nb-NO"/>
          </a:p>
          <a:p>
            <a:r>
              <a:rPr lang="nb-NO" b="1"/>
              <a:t>Oppgave 2</a:t>
            </a:r>
          </a:p>
          <a:p>
            <a:r>
              <a:rPr lang="nb-NO"/>
              <a:t>Hvordan kan du bidra til at barnet ditt har det bra på skolen?</a:t>
            </a:r>
          </a:p>
          <a:p>
            <a:r>
              <a:rPr lang="nb-NO"/>
              <a:t>Er det aktiviteter på skolen du tenker vil være vanskelig for </a:t>
            </a:r>
            <a:r>
              <a:rPr lang="nb-NO" dirty="0"/>
              <a:t>barnet </a:t>
            </a:r>
            <a:r>
              <a:rPr lang="nb-NO"/>
              <a:t>ditt å være med på?</a:t>
            </a:r>
          </a:p>
          <a:p>
            <a:endParaRPr lang="nb-NO"/>
          </a:p>
          <a:p>
            <a:r>
              <a:rPr lang="nb-NO" b="1"/>
              <a:t>Oppgave 3</a:t>
            </a:r>
          </a:p>
          <a:p>
            <a:r>
              <a:rPr lang="nb-NO"/>
              <a:t>Sarah skal begynne på videregående skole. Hun ønsker å starte på elektrikerutdanning. Faren vil at hun skal bli lege.</a:t>
            </a:r>
          </a:p>
          <a:p>
            <a:r>
              <a:rPr lang="nb-NO"/>
              <a:t>Hvem kan bestemme hva Sarah skal velge?</a:t>
            </a:r>
          </a:p>
          <a:p>
            <a:endParaRPr lang="nb-NO"/>
          </a:p>
          <a:p>
            <a:r>
              <a:rPr lang="nb-NO" b="1"/>
              <a:t>Spørsmål</a:t>
            </a:r>
          </a:p>
          <a:p>
            <a:r>
              <a:rPr lang="nb-NO"/>
              <a:t>Er det barnehage i hjemlandet ditt?</a:t>
            </a:r>
          </a:p>
          <a:p>
            <a:r>
              <a:rPr lang="nb-NO"/>
              <a:t>Hva er forskjellen på skole i hjemlandet ditt og i Norge?</a:t>
            </a:r>
          </a:p>
          <a:p>
            <a:endParaRPr lang="nb-NO"/>
          </a:p>
          <a:p>
            <a:r>
              <a:rPr lang="nb-NO" b="1"/>
              <a:t>Metodeforslag</a:t>
            </a:r>
          </a:p>
          <a:p>
            <a:pPr marL="171450" indent="-171450">
              <a:buFont typeface="Arial" panose="020B0604020202020204" pitchFamily="34" charset="0"/>
              <a:buChar char="•"/>
            </a:pPr>
            <a:r>
              <a:rPr lang="nb-NO"/>
              <a:t>Velg oppgaven som passer best til beboerne som er på møtet.</a:t>
            </a:r>
          </a:p>
          <a:p>
            <a:pPr marL="171450" indent="-171450">
              <a:buFont typeface="Arial" panose="020B0604020202020204" pitchFamily="34" charset="0"/>
              <a:buChar char="•"/>
            </a:pPr>
            <a:r>
              <a:rPr lang="nb-NO"/>
              <a:t>Del opp i grupper, og oppsummer i plenum.</a:t>
            </a:r>
          </a:p>
          <a:p>
            <a:pPr marL="171450" indent="-171450">
              <a:buFont typeface="Arial" panose="020B0604020202020204" pitchFamily="34" charset="0"/>
              <a:buChar char="•"/>
            </a:pPr>
            <a:r>
              <a:rPr lang="nb-NO"/>
              <a:t>Inviter skole/barnehage til å komme å fortelle om hvordan det er i barnehage eller på skolen.</a:t>
            </a:r>
          </a:p>
          <a:p>
            <a:endParaRPr lang="nb-NO"/>
          </a:p>
        </p:txBody>
      </p:sp>
    </p:spTree>
    <p:extLst>
      <p:ext uri="{BB962C8B-B14F-4D97-AF65-F5344CB8AC3E}">
        <p14:creationId xmlns:p14="http://schemas.microsoft.com/office/powerpoint/2010/main" val="36647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400" b="1" dirty="0">
                <a:cs typeface="Arial"/>
              </a:rPr>
              <a:t>Oppsummering av </a:t>
            </a:r>
            <a:r>
              <a:rPr lang="nb-NO" sz="1400" b="1" dirty="0"/>
              <a:t>barnehage, skole og utdanning</a:t>
            </a:r>
            <a:endParaRPr lang="nb-NO" sz="1400" b="1" dirty="0">
              <a:cs typeface="Arial"/>
            </a:endParaRPr>
          </a:p>
          <a:p>
            <a:pPr marL="0" indent="0">
              <a:buFont typeface="Arial" panose="020B0604020202020204" pitchFamily="34" charset="0"/>
              <a:buNone/>
            </a:pPr>
            <a:endParaRPr lang="nb-NO" b="1" dirty="0">
              <a:cs typeface="Arial"/>
            </a:endParaRPr>
          </a:p>
          <a:p>
            <a:pPr marL="0" indent="0">
              <a:buFont typeface="Arial" panose="020B0604020202020204" pitchFamily="34" charset="0"/>
              <a:buNone/>
            </a:pPr>
            <a:r>
              <a:rPr lang="nb-NO" b="1">
                <a:cs typeface="Arial"/>
              </a:rPr>
              <a:t>Til deg som holder presentasjonen</a:t>
            </a:r>
          </a:p>
          <a:p>
            <a:pPr marL="0" indent="0">
              <a:buFont typeface="Arial" panose="020B0604020202020204" pitchFamily="34" charset="0"/>
              <a:buNone/>
            </a:pPr>
            <a:r>
              <a:rPr lang="nb-NO">
                <a:cs typeface="Arial"/>
              </a:rPr>
              <a:t>Repeter kort temaene dere har gått igjennom i dag. Rekker du mer enn foil 22-32 på ett møte, så venter du med oppsummeringen/evalueringen til du er ferdig for dagen. </a:t>
            </a:r>
          </a:p>
          <a:p>
            <a:pPr marL="0" indent="0">
              <a:buFont typeface="Arial" panose="020B0604020202020204" pitchFamily="34" charset="0"/>
              <a:buNone/>
            </a:pPr>
            <a:r>
              <a:rPr lang="nb-NO">
                <a:cs typeface="Arial"/>
              </a:rPr>
              <a:t>Still spørsmål til gruppen, for å sjekke om informasjonen er forstått. </a:t>
            </a:r>
          </a:p>
          <a:p>
            <a:r>
              <a:rPr lang="nb-NO">
                <a:cs typeface="Arial"/>
              </a:rPr>
              <a:t>Spør om det er noe som fortsatt er uklart, og hvordan møtene kan bli mer nyttige og lærerike. </a:t>
            </a:r>
          </a:p>
          <a:p>
            <a:pPr marL="0" indent="0">
              <a:buFont typeface="Arial" panose="020B0604020202020204" pitchFamily="34" charset="0"/>
              <a:buNone/>
            </a:pPr>
            <a:endParaRPr lang="nb-NO">
              <a:cs typeface="Arial"/>
            </a:endParaRPr>
          </a:p>
          <a:p>
            <a:pPr marL="0" indent="0">
              <a:buFont typeface="Arial" panose="020B0604020202020204" pitchFamily="34" charset="0"/>
              <a:buNone/>
            </a:pPr>
            <a:r>
              <a:rPr lang="nb-NO" b="1">
                <a:cs typeface="Arial"/>
              </a:rPr>
              <a:t>Forslag til spørsmål</a:t>
            </a:r>
          </a:p>
          <a:p>
            <a:pPr marL="171450" indent="-171450">
              <a:buFont typeface="Arial" panose="020B0604020202020204" pitchFamily="34" charset="0"/>
              <a:buChar char="•"/>
            </a:pPr>
            <a:r>
              <a:rPr lang="nb-NO">
                <a:cs typeface="Arial"/>
              </a:rPr>
              <a:t>Er det noe du lurer på?</a:t>
            </a:r>
          </a:p>
          <a:p>
            <a:pPr marL="171450" indent="-171450">
              <a:buFont typeface="Arial" panose="020B0604020202020204" pitchFamily="34" charset="0"/>
              <a:buChar char="•"/>
            </a:pPr>
            <a:r>
              <a:rPr lang="nb-NO">
                <a:cs typeface="Arial"/>
              </a:rPr>
              <a:t>Er det noe vi kan forklare bedre?</a:t>
            </a:r>
          </a:p>
          <a:p>
            <a:pPr marL="171450" indent="-171450">
              <a:buFont typeface="Arial" panose="020B0604020202020204" pitchFamily="34" charset="0"/>
              <a:buChar char="•"/>
            </a:pPr>
            <a:r>
              <a:rPr lang="nb-NO">
                <a:cs typeface="Arial"/>
              </a:rPr>
              <a:t>Er det informasjon du savner?</a:t>
            </a:r>
          </a:p>
          <a:p>
            <a:pPr marL="171450" indent="-171450">
              <a:buFont typeface="Arial" panose="020B0604020202020204" pitchFamily="34" charset="0"/>
              <a:buChar char="•"/>
            </a:pPr>
            <a:r>
              <a:rPr lang="nb-NO">
                <a:cs typeface="Arial"/>
              </a:rPr>
              <a:t>Kan møtene bli mer nyttige og lærerike?</a:t>
            </a:r>
          </a:p>
          <a:p>
            <a:pPr marL="0" indent="0">
              <a:buFont typeface="Arial" panose="020B0604020202020204" pitchFamily="34" charset="0"/>
              <a:buNone/>
            </a:pPr>
            <a:endParaRPr lang="nb-NO">
              <a:cs typeface="Arial"/>
            </a:endParaRPr>
          </a:p>
          <a:p>
            <a:pPr marL="0" indent="0">
              <a:buFont typeface="Arial" panose="020B0604020202020204" pitchFamily="34" charset="0"/>
              <a:buNone/>
            </a:pPr>
            <a:r>
              <a:rPr lang="nb-NO">
                <a:cs typeface="Arial"/>
              </a:rPr>
              <a:t>Husk å si hva som er temaet for neste møte. Spør om det er noe spesielt de vil fokusere på/vil ha informasjon om. </a:t>
            </a:r>
          </a:p>
          <a:p>
            <a:pPr marL="0" indent="0">
              <a:buFont typeface="Arial" panose="020B0604020202020204" pitchFamily="34" charset="0"/>
              <a:buNone/>
            </a:pPr>
            <a:endParaRPr lang="nb-NO">
              <a:cs typeface="Arial"/>
            </a:endParaRPr>
          </a:p>
          <a:p>
            <a:pPr marL="0" indent="0">
              <a:buFont typeface="Arial" panose="020B0604020202020204" pitchFamily="34" charset="0"/>
              <a:buNone/>
            </a:pPr>
            <a:r>
              <a:rPr lang="nb-NO" b="1">
                <a:cs typeface="Arial"/>
              </a:rPr>
              <a:t>Du kan også </a:t>
            </a:r>
          </a:p>
          <a:p>
            <a:pPr marL="0" indent="0">
              <a:buFont typeface="Arial" panose="020B0604020202020204" pitchFamily="34" charset="0"/>
              <a:buNone/>
            </a:pPr>
            <a:r>
              <a:rPr lang="nb-NO">
                <a:cs typeface="Arial"/>
              </a:rPr>
              <a:t>Ta en runde og be beboerne om å si en ting de husker fra det dere har snakket om. Styr runden, legg til hvis noe mangler. Hvis noen ikke vil si noe, er det lov å si pass. </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35</a:t>
            </a:fld>
            <a:endParaRPr lang="nb-NO"/>
          </a:p>
        </p:txBody>
      </p:sp>
    </p:spTree>
    <p:extLst>
      <p:ext uri="{BB962C8B-B14F-4D97-AF65-F5344CB8AC3E}">
        <p14:creationId xmlns:p14="http://schemas.microsoft.com/office/powerpoint/2010/main" val="1334037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t>Innledning</a:t>
            </a:r>
            <a:r>
              <a:rPr lang="en-US" sz="1400" b="1" dirty="0"/>
              <a:t> </a:t>
            </a:r>
            <a:r>
              <a:rPr lang="en-US" sz="1400" b="1" dirty="0" err="1"/>
              <a:t>til</a:t>
            </a:r>
            <a:r>
              <a:rPr lang="en-US" sz="1400" b="1" dirty="0"/>
              <a:t> barn </a:t>
            </a:r>
            <a:r>
              <a:rPr lang="en-US" sz="1400" b="1" dirty="0" err="1"/>
              <a:t>som</a:t>
            </a:r>
            <a:r>
              <a:rPr lang="en-US" sz="1400" b="1" dirty="0"/>
              <a:t> </a:t>
            </a:r>
            <a:r>
              <a:rPr lang="en-US" sz="1400" b="1" dirty="0" err="1"/>
              <a:t>trenger</a:t>
            </a:r>
            <a:r>
              <a:rPr lang="en-US" sz="1400" b="1" dirty="0"/>
              <a:t> </a:t>
            </a:r>
            <a:r>
              <a:rPr lang="en-US" sz="1400" b="1" dirty="0" err="1"/>
              <a:t>ekstra</a:t>
            </a:r>
            <a:r>
              <a:rPr lang="en-US" sz="1400" b="1" dirty="0"/>
              <a:t> </a:t>
            </a:r>
            <a:r>
              <a:rPr lang="en-US" sz="1400" b="1" dirty="0" err="1"/>
              <a:t>oppfølging</a:t>
            </a:r>
            <a:endParaRPr lang="en-US" sz="1400" b="1" dirty="0"/>
          </a:p>
          <a:p>
            <a:endParaRPr lang="en-US" b="1" dirty="0"/>
          </a:p>
          <a:p>
            <a:r>
              <a:rPr lang="en-US" b="1" err="1"/>
              <a:t>Støttetekst</a:t>
            </a:r>
            <a:endParaRPr lang="en-US" b="1"/>
          </a:p>
          <a:p>
            <a:pPr marL="0" marR="0" lvl="0" indent="0" algn="l" defTabSz="1088776" rtl="0" eaLnBrk="1" fontAlgn="auto" latinLnBrk="0" hangingPunct="1">
              <a:lnSpc>
                <a:spcPct val="100000"/>
              </a:lnSpc>
              <a:spcBef>
                <a:spcPts val="0"/>
              </a:spcBef>
              <a:spcAft>
                <a:spcPts val="0"/>
              </a:spcAft>
              <a:buClrTx/>
              <a:buSzTx/>
              <a:buFontTx/>
              <a:buNone/>
              <a:tabLst/>
              <a:defRPr/>
            </a:pPr>
            <a:r>
              <a:rPr lang="nb-NO"/>
              <a:t>Vi skal snakke om barn som trenger hjelp. Alle har rett til omsorg og til å vokse opp i trygge omgivelser. </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36</a:t>
            </a:fld>
            <a:endParaRPr lang="nb-NO"/>
          </a:p>
        </p:txBody>
      </p:sp>
    </p:spTree>
    <p:extLst>
      <p:ext uri="{BB962C8B-B14F-4D97-AF65-F5344CB8AC3E}">
        <p14:creationId xmlns:p14="http://schemas.microsoft.com/office/powerpoint/2010/main" val="2343173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effectLst/>
              </a:rPr>
              <a:t>Helsehjelp</a:t>
            </a:r>
          </a:p>
          <a:p>
            <a:endParaRPr lang="nb-NO" b="0" dirty="0">
              <a:effectLst/>
            </a:endParaRPr>
          </a:p>
          <a:p>
            <a:r>
              <a:rPr lang="nb-NO" b="1" dirty="0">
                <a:effectLst/>
              </a:rPr>
              <a:t>Støttetekst</a:t>
            </a:r>
          </a:p>
          <a:p>
            <a:r>
              <a:rPr lang="nb-NO" dirty="0"/>
              <a:t>Helse kan være både fysisk og psykisk. Fysisk helse handler om kroppen og psykisk</a:t>
            </a:r>
            <a:r>
              <a:rPr lang="nb-NO" dirty="0">
                <a:effectLst/>
              </a:rPr>
              <a:t> helse</a:t>
            </a:r>
            <a:r>
              <a:rPr lang="nb-NO" dirty="0"/>
              <a:t> er </a:t>
            </a:r>
            <a:r>
              <a:rPr lang="nb-NO" dirty="0">
                <a:effectLst/>
              </a:rPr>
              <a:t>hvordan vi har det, tanker og følelser</a:t>
            </a:r>
            <a:r>
              <a:rPr lang="nb-NO" dirty="0"/>
              <a:t>. Fysisk og psykisk helse henger sammen og en psykisk lidelse kan gi økt risiko for fysiske helseproblemer. </a:t>
            </a:r>
            <a:endParaRPr lang="nb-NO" dirty="0">
              <a:effectLst/>
              <a:cs typeface="Arial"/>
            </a:endParaRPr>
          </a:p>
          <a:p>
            <a:endParaRPr lang="nb-NO" dirty="0">
              <a:effectLst/>
            </a:endParaRPr>
          </a:p>
          <a:p>
            <a:r>
              <a:rPr lang="nb-NO" dirty="0">
                <a:effectLst/>
              </a:rPr>
              <a:t>Alle barn under 18 år har rett til helsehjelp og fastlege. De har blant annet rett til gratis helseundersøkelser</a:t>
            </a:r>
            <a:r>
              <a:rPr lang="nb-NO" dirty="0"/>
              <a:t>, </a:t>
            </a:r>
            <a:r>
              <a:rPr lang="nb-NO" dirty="0">
                <a:effectLst/>
              </a:rPr>
              <a:t>vaksiner på helsestasjonen og i skolehelsetjenesten. Barn opp til 16 år betaler ikke noe hos fastlegen. Barn uten lovlig opphold har rett til helsehjelp, men ikke til å ha fastlege.</a:t>
            </a:r>
            <a:r>
              <a:rPr lang="nb-NO" dirty="0"/>
              <a:t> </a:t>
            </a:r>
            <a:endParaRPr lang="nb-NO" dirty="0">
              <a:effectLst/>
              <a:cs typeface="Arial"/>
            </a:endParaRPr>
          </a:p>
          <a:p>
            <a:endParaRPr lang="nb-NO" dirty="0">
              <a:effectLst/>
            </a:endParaRPr>
          </a:p>
          <a:p>
            <a:r>
              <a:rPr lang="nb-NO" dirty="0">
                <a:effectLst/>
              </a:rPr>
              <a:t>Når ungdom blir 16 år kan de bestemme over egen helse. Ungdommen kan selv kontakte lege eller helsepersonell uten at foreldrene trenger å vite om det. De kan i de fleste tilfeller bestemme selv om de vil ha behandling eller medisiner. Lege og helsepersonell har taushetsplikt og kan ikke informere foreldrene uten at ungdommen er enig. Unntaket er hvis lege eller helsepersonell mener foreldrene trenger informasjon for å kunne ta vare på ungdommen sin.</a:t>
            </a:r>
            <a:endParaRPr lang="nb-NO" dirty="0">
              <a:effectLst/>
              <a:cs typeface="Arial"/>
            </a:endParaRPr>
          </a:p>
          <a:p>
            <a:endParaRPr lang="nb-NO" dirty="0">
              <a:effectLst/>
              <a:cs typeface="Arial"/>
            </a:endParaRPr>
          </a:p>
          <a:p>
            <a:r>
              <a:rPr lang="nb-NO" b="1" dirty="0"/>
              <a:t>Tannhelsetjenesten</a:t>
            </a:r>
            <a:r>
              <a:rPr lang="nb-NO" dirty="0"/>
              <a:t> </a:t>
            </a:r>
          </a:p>
          <a:p>
            <a:r>
              <a:rPr lang="nb-NO" dirty="0">
                <a:cs typeface="Arial"/>
              </a:rPr>
              <a:t>Alle barn har rett til gratis tannlegetjeneste til og med det året de fyller 18 år. Dette gjelder bare i den offentlige tannhelsetjenesten, og ikke hos private tannleger og tannklinikker. Unge voksne mellom 19 og 26 år, med fem års botid i Norge, betaler 25% av full pris for tannlegetjenester i den offentlige tannhelsetjenesten. </a:t>
            </a:r>
          </a:p>
          <a:p>
            <a:endParaRPr lang="nb-NO" dirty="0">
              <a:cs typeface="Arial"/>
            </a:endParaRPr>
          </a:p>
          <a:p>
            <a:r>
              <a:rPr lang="nb-NO" dirty="0">
                <a:cs typeface="Arial"/>
              </a:rPr>
              <a:t>Alle som har vært utsatt for tortur og/eller overgrep har rett til gratis tannbehandling, uavhengig av alder. </a:t>
            </a:r>
          </a:p>
          <a:p>
            <a:endParaRPr lang="nb-NO" dirty="0">
              <a:cs typeface="Arial"/>
            </a:endParaRPr>
          </a:p>
          <a:p>
            <a:r>
              <a:rPr lang="nb-NO" dirty="0">
                <a:cs typeface="Arial"/>
              </a:rPr>
              <a:t>Helsepersonell har taushetsplikt.</a:t>
            </a:r>
            <a:r>
              <a:rPr lang="nb-NO" b="1" dirty="0">
                <a:cs typeface="Arial"/>
              </a:rPr>
              <a:t> </a:t>
            </a:r>
          </a:p>
          <a:p>
            <a:endParaRPr lang="nb-NO" b="1" dirty="0">
              <a:cs typeface="Arial"/>
            </a:endParaRPr>
          </a:p>
          <a:p>
            <a:r>
              <a:rPr lang="nb-NO" b="1" dirty="0">
                <a:effectLst/>
              </a:rPr>
              <a:t>Til deg som holder presentasjonen</a:t>
            </a:r>
            <a:endParaRPr lang="nb-NO" b="1" dirty="0">
              <a:effectLst/>
              <a:cs typeface="Arial"/>
            </a:endParaRPr>
          </a:p>
          <a:p>
            <a:r>
              <a:rPr lang="nb-NO" b="0" dirty="0">
                <a:effectLst/>
                <a:cs typeface="Arial"/>
              </a:rPr>
              <a:t>Les mer her:</a:t>
            </a:r>
          </a:p>
          <a:p>
            <a:r>
              <a:rPr lang="nb-NO" b="0" dirty="0">
                <a:effectLst/>
                <a:cs typeface="Arial"/>
              </a:rPr>
              <a:t>Helsehjelp for flyktninger og asylsøkere: https://helsenorge.no/utlendinger-i-norge/flyktninger-og-asylsokere</a:t>
            </a:r>
          </a:p>
          <a:p>
            <a:endParaRPr lang="nb-NO" b="0" dirty="0">
              <a:effectLst/>
              <a:cs typeface="Arial"/>
            </a:endParaRPr>
          </a:p>
          <a:p>
            <a:r>
              <a:rPr lang="nb-NO" b="0" dirty="0">
                <a:effectLst/>
                <a:cs typeface="Arial"/>
              </a:rPr>
              <a:t>I tillegg kan disse lenkene være nyttige:</a:t>
            </a:r>
          </a:p>
          <a:p>
            <a:pPr marL="171450" indent="-171450">
              <a:buFont typeface="Arial" panose="020B0604020202020204" pitchFamily="34" charset="0"/>
              <a:buChar char="•"/>
            </a:pPr>
            <a:r>
              <a:rPr lang="nb-NO" b="0" dirty="0">
                <a:effectLst/>
                <a:cs typeface="Arial"/>
              </a:rPr>
              <a:t>Rett til medvirkning og informasjon: https://www.helsedirektoratet.no/rundskriv/pasient-og-brukerrettighetsloven-med-kommentarer/rett-til-medvirkning-og-informasjon#%C2%A7-3-4-informasjon-naar-pasienten-eller-brukeren-er-under-18-aar​</a:t>
            </a:r>
          </a:p>
          <a:p>
            <a:pPr marL="171450" indent="-171450">
              <a:buFont typeface="Arial" panose="020B0604020202020204" pitchFamily="34" charset="0"/>
              <a:buChar char="•"/>
            </a:pPr>
            <a:r>
              <a:rPr lang="nb-NO" b="0" dirty="0">
                <a:effectLst/>
                <a:cs typeface="Arial"/>
              </a:rPr>
              <a:t>Helsetjenester til asylsøkere, flyktninger og familiegjenforente: https://www.helsedirektoratet.no/veiledere/helsetjenester-til-asylsokere-flyktninger-og-familiegjenforente</a:t>
            </a:r>
          </a:p>
          <a:p>
            <a:pPr marL="171450" indent="-171450">
              <a:buFont typeface="Arial" panose="020B0604020202020204" pitchFamily="34" charset="0"/>
              <a:buChar char="•"/>
            </a:pPr>
            <a:r>
              <a:rPr lang="nb-NO" b="0" dirty="0">
                <a:effectLst/>
                <a:cs typeface="Arial"/>
              </a:rPr>
              <a:t>Din rett til helsehjelp: https://www.helsenorge.no/rettigheter/rett-til-helsehjelp/</a:t>
            </a:r>
          </a:p>
          <a:p>
            <a:pPr marL="171450" indent="-171450">
              <a:buFont typeface="Arial" panose="020B0604020202020204" pitchFamily="34" charset="0"/>
              <a:buChar char="•"/>
            </a:pPr>
            <a:r>
              <a:rPr lang="nb-NO" b="0" dirty="0" err="1">
                <a:effectLst/>
                <a:cs typeface="Arial"/>
              </a:rPr>
              <a:t>HelseNorge</a:t>
            </a:r>
            <a:r>
              <a:rPr lang="nb-NO" b="0" dirty="0">
                <a:effectLst/>
                <a:cs typeface="Arial"/>
              </a:rPr>
              <a:t>, Helserettigheter for barn og unge: https://helsenorge.no/rettigheter/helserettigheter-for-barn-og-unge </a:t>
            </a:r>
          </a:p>
          <a:p>
            <a:pPr marL="171450" indent="-171450">
              <a:buFont typeface="Arial" panose="020B0604020202020204" pitchFamily="34" charset="0"/>
              <a:buChar char="•"/>
            </a:pPr>
            <a:r>
              <a:rPr lang="nb-NO" b="0" dirty="0">
                <a:effectLst/>
                <a:cs typeface="Arial"/>
              </a:rPr>
              <a:t>Barneombudet, rett til helsehjelp for barn og unge: https://www.barneombudet.no/for-barn-og-unge/dine-rettigheter/helse</a:t>
            </a:r>
          </a:p>
          <a:p>
            <a:pPr marL="171450" indent="-171450">
              <a:buFont typeface="Arial" panose="020B0604020202020204" pitchFamily="34" charset="0"/>
              <a:buChar char="•"/>
            </a:pPr>
            <a:r>
              <a:rPr lang="nb-NO" b="0" dirty="0">
                <a:effectLst/>
                <a:cs typeface="Arial"/>
              </a:rPr>
              <a:t>Rett til helsehjelp for barn uten lovlig opphold: https://www.fylkesmannen.no/contentassets/df0ad5fbfd6d40bfa579197f5c060331/kirsten-mostad-pedersen.pdf</a:t>
            </a:r>
          </a:p>
          <a:p>
            <a:pPr marL="171450" indent="-171450">
              <a:buFont typeface="Arial" panose="020B0604020202020204" pitchFamily="34" charset="0"/>
              <a:buChar char="•"/>
            </a:pPr>
            <a:r>
              <a:rPr lang="nb-NO" b="0" dirty="0">
                <a:effectLst/>
                <a:cs typeface="Arial"/>
              </a:rPr>
              <a:t>Rett til fastlege: https://www.helsenorge.no/fastlegen/om/rett-til-fastlege/#:~:text=Dersom%20du%20har%20rett%20til%20fastlege%2C%20kan%20du,betjenes%20av%20vikar%20eller%20andre%20leger%20ved%20legekontoret.</a:t>
            </a:r>
          </a:p>
          <a:p>
            <a:endParaRPr lang="nb-NO" b="0" dirty="0">
              <a:effectLst/>
              <a:cs typeface="Arial"/>
            </a:endParaRPr>
          </a:p>
          <a:p>
            <a:r>
              <a:rPr lang="nb-NO" b="1" dirty="0">
                <a:effectLst/>
                <a:cs typeface="Arial"/>
              </a:rPr>
              <a:t>Tannhelse</a:t>
            </a:r>
          </a:p>
          <a:p>
            <a:pPr marL="171450" indent="-171450">
              <a:buFont typeface="Arial" panose="020B0604020202020204" pitchFamily="34" charset="0"/>
              <a:buChar char="•"/>
            </a:pPr>
            <a:r>
              <a:rPr lang="nb-NO" b="0" dirty="0">
                <a:effectLst/>
                <a:cs typeface="Arial"/>
              </a:rPr>
              <a:t>Helsetjenester til asylsøkere, flyktninger og familiegjenforente: https://www.helsedirektoratet.no/veiledere/helsetjenester-til-asylsokere-flyktninger-og-familiegjenforente/finansiering/tannhelsetjenester#tannhelsetjenester</a:t>
            </a:r>
            <a:r>
              <a:rPr lang="nb-NO" dirty="0">
                <a:cs typeface="Arial"/>
              </a:rPr>
              <a:t> </a:t>
            </a:r>
            <a:endParaRPr lang="nb-NO" b="0" dirty="0">
              <a:effectLst/>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effectLst/>
                <a:cs typeface="Arial"/>
              </a:rPr>
              <a:t>Hvem betaler tannlegeregningen din: http://helsenorge.no/betaling-for-helsetjenester/hvem-betaler-tannlegeregningen-din</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effectLst/>
                <a:cs typeface="Arial"/>
              </a:rPr>
              <a:t>Lov om tannhelsetjenesten (tannhelsetjenesteloven): https://lovdata.no/dokument/NL/lov/1983-06-03-54</a:t>
            </a:r>
          </a:p>
          <a:p>
            <a:pPr marL="0" indent="0">
              <a:buFont typeface="Arial" panose="020B0604020202020204" pitchFamily="34" charset="0"/>
              <a:buNone/>
            </a:pPr>
            <a:endParaRPr lang="nb-NO" b="1" dirty="0">
              <a:effectLst/>
            </a:endParaRPr>
          </a:p>
          <a:p>
            <a:r>
              <a:rPr lang="nb-NO" b="1" dirty="0">
                <a:effectLst/>
              </a:rPr>
              <a:t>Forslag til metode</a:t>
            </a:r>
            <a:endParaRPr lang="nb-NO" b="1" dirty="0">
              <a:effectLst/>
              <a:cs typeface="Arial"/>
            </a:endParaRPr>
          </a:p>
          <a:p>
            <a:pPr marL="171450" indent="-171450">
              <a:buFont typeface="Arial" panose="020B0604020202020204" pitchFamily="34" charset="0"/>
              <a:buChar char="•"/>
            </a:pPr>
            <a:r>
              <a:rPr lang="nb-NO" b="0" dirty="0">
                <a:effectLst/>
              </a:rPr>
              <a:t>Inviter </a:t>
            </a:r>
            <a:r>
              <a:rPr lang="nb-NO" dirty="0"/>
              <a:t>helsesykepleier</a:t>
            </a:r>
            <a:endParaRPr lang="nb-NO" dirty="0">
              <a:cs typeface="Arial" panose="020B0604020202020204"/>
            </a:endParaRPr>
          </a:p>
          <a:p>
            <a:pPr marL="171450" indent="-171450">
              <a:buFont typeface="Arial" panose="020B0604020202020204" pitchFamily="34" charset="0"/>
              <a:buChar char="•"/>
            </a:pPr>
            <a:r>
              <a:rPr lang="nb-NO" dirty="0"/>
              <a:t>Inviter tannpleier (offentlig tannhelsetjeneste)</a:t>
            </a:r>
          </a:p>
          <a:p>
            <a:pPr marL="171450" indent="-171450">
              <a:buFont typeface="Arial" panose="020B0604020202020204" pitchFamily="34" charset="0"/>
              <a:buChar char="•"/>
            </a:pPr>
            <a:endParaRPr lang="nb-NO" dirty="0">
              <a:cs typeface="Arial" panose="020B0604020202020204"/>
            </a:endParaRPr>
          </a:p>
          <a:p>
            <a:pPr marL="171450" indent="-171450">
              <a:buFont typeface="Arial" panose="020B0604020202020204" pitchFamily="34" charset="0"/>
              <a:buChar char="•"/>
            </a:pPr>
            <a:endParaRPr lang="nb-NO" dirty="0">
              <a:cs typeface="Arial" panose="020B0604020202020204"/>
            </a:endParaRPr>
          </a:p>
          <a:p>
            <a:pPr marL="0" indent="0">
              <a:buFont typeface="Arial" panose="020B0604020202020204" pitchFamily="34" charset="0"/>
              <a:buNone/>
            </a:pPr>
            <a:endParaRPr lang="nb-NO" dirty="0">
              <a:cs typeface="Arial" panose="020B0604020202020204"/>
            </a:endParaRPr>
          </a:p>
          <a:p>
            <a:pPr marL="171450" indent="-171450">
              <a:buFont typeface="Arial" panose="020B0604020202020204" pitchFamily="34" charset="0"/>
              <a:buChar char="•"/>
            </a:pPr>
            <a:endParaRPr lang="nb-NO" dirty="0">
              <a:cs typeface="Arial" panose="020B0604020202020204"/>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37</a:t>
            </a:fld>
            <a:endParaRPr lang="nb-NO"/>
          </a:p>
        </p:txBody>
      </p:sp>
    </p:spTree>
    <p:extLst>
      <p:ext uri="{BB962C8B-B14F-4D97-AF65-F5344CB8AC3E}">
        <p14:creationId xmlns:p14="http://schemas.microsoft.com/office/powerpoint/2010/main" val="405760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Helsestasjon og skolehelsetjenesten</a:t>
            </a:r>
          </a:p>
          <a:p>
            <a:endParaRPr lang="nb-NO" b="1" dirty="0"/>
          </a:p>
          <a:p>
            <a:r>
              <a:rPr lang="nb-NO" b="1" dirty="0"/>
              <a:t>Støttetekst</a:t>
            </a:r>
          </a:p>
          <a:p>
            <a:r>
              <a:rPr lang="nb-NO" dirty="0"/>
              <a:t>Helsestasjon og skolehelsetjenesten er et gratis tilbud til alle barn og unge (0-20 år). Helsestasjonen skal være en støtte for foreldre, gjøre dere trygge i foreldrerollen og bidra til at barn får en trygg og god oppvekst. Gravide kan også få oppfølging av jordmor eller lege på helsestasjonen hvis de ønsker det. Her jobber det helsesykepleier, lege, jordmor, psykolog og fysioterapeut. </a:t>
            </a:r>
            <a:endParaRPr lang="nb-NO" dirty="0">
              <a:cs typeface="Arial"/>
            </a:endParaRPr>
          </a:p>
          <a:p>
            <a:endParaRPr lang="nb-NO" dirty="0"/>
          </a:p>
          <a:p>
            <a:r>
              <a:rPr lang="nb-NO" b="1" dirty="0"/>
              <a:t>Helsestasjon for barn fra 0 til 5 år</a:t>
            </a:r>
            <a:endParaRPr lang="nb-NO" b="1" dirty="0">
              <a:cs typeface="Arial"/>
            </a:endParaRPr>
          </a:p>
          <a:p>
            <a:r>
              <a:rPr lang="nb-NO" dirty="0"/>
              <a:t>Helsestasjon for barn 0–5 år er et gratis tilbud for barn og foreldre i kommunen du bor i. På helsestasjonen kan foreldre få hjelp og råd fra helsesykepleier, lege og fysioterapeut. Du kan be om tolk hvis du trenger det.</a:t>
            </a:r>
            <a:endParaRPr lang="nb-NO" dirty="0">
              <a:cs typeface="Arial"/>
            </a:endParaRPr>
          </a:p>
          <a:p>
            <a:endParaRPr lang="nb-NO" dirty="0"/>
          </a:p>
          <a:p>
            <a:r>
              <a:rPr lang="nb-NO" b="1" dirty="0"/>
              <a:t>Helsestasjon for ungdom </a:t>
            </a:r>
            <a:endParaRPr lang="nb-NO" b="1" dirty="0">
              <a:cs typeface="Arial"/>
            </a:endParaRPr>
          </a:p>
          <a:p>
            <a:r>
              <a:rPr lang="nb-NO" dirty="0"/>
              <a:t>Helsestasjon for ungdom (HFU) er et gratis tilbud for dem mellom 12-20 år. De gir veiledning om mange ulike temaer, som å vokse opp i to kulturer, spiseforstyrrelser, rus, forelskelse og prevensjon. Noen steder kan helsestasjonen være åpen om ettermiddagen. </a:t>
            </a:r>
            <a:endParaRPr lang="nb-NO" dirty="0">
              <a:cs typeface="Arial"/>
            </a:endParaRPr>
          </a:p>
          <a:p>
            <a:endParaRPr lang="nb-NO" dirty="0"/>
          </a:p>
          <a:p>
            <a:r>
              <a:rPr lang="nb-NO" b="1" dirty="0"/>
              <a:t>Skolehelsetjenesten </a:t>
            </a:r>
            <a:endParaRPr lang="nb-NO" b="1" dirty="0">
              <a:cs typeface="Arial"/>
            </a:endParaRPr>
          </a:p>
          <a:p>
            <a:r>
              <a:rPr lang="nb-NO" dirty="0"/>
              <a:t>Skolehelsetjenesten er et gratis tilbud for barn og unge fra 5-20 år. Her blir de blant annet veid, målt og kan få vaksiner. Helsesykepleier underviser også elevene i grupper om for eksempel fysisk og psykisk helse og pubertet. Elevene kan også få individuell veiledning.</a:t>
            </a:r>
            <a:endParaRPr lang="nb-NO" dirty="0">
              <a:cs typeface="Arial"/>
            </a:endParaRPr>
          </a:p>
          <a:p>
            <a:endParaRPr lang="nb-NO" dirty="0">
              <a:cs typeface="Arial"/>
            </a:endParaRPr>
          </a:p>
          <a:p>
            <a:r>
              <a:rPr lang="nb-NO" dirty="0"/>
              <a:t>Helsepersonell har taushetsplikt. </a:t>
            </a:r>
            <a:endParaRPr lang="nb-NO" dirty="0">
              <a:cs typeface="Arial" panose="020B0604020202020204"/>
            </a:endParaRPr>
          </a:p>
          <a:p>
            <a:endParaRPr lang="nb-NO" dirty="0">
              <a:cs typeface="Arial" panose="020B0604020202020204"/>
            </a:endParaRPr>
          </a:p>
          <a:p>
            <a:r>
              <a:rPr lang="nb-NO" b="1" dirty="0"/>
              <a:t>Les mer her</a:t>
            </a:r>
            <a:endParaRPr lang="nb-NO" b="1" dirty="0">
              <a:cs typeface="Arial"/>
            </a:endParaRPr>
          </a:p>
          <a:p>
            <a:r>
              <a:rPr lang="nb-NO" dirty="0"/>
              <a:t>Hjelpetilbud i kommunene: https://www.helsenorge.no/hjelpetilbud-i-kommunene</a:t>
            </a:r>
          </a:p>
          <a:p>
            <a:endParaRPr lang="nb-NO" b="1" dirty="0"/>
          </a:p>
          <a:p>
            <a:r>
              <a:rPr lang="nb-NO" b="1" dirty="0"/>
              <a:t>Forslag til metode</a:t>
            </a:r>
            <a:endParaRPr lang="nb-NO" b="1" dirty="0">
              <a:cs typeface="Arial"/>
            </a:endParaRPr>
          </a:p>
          <a:p>
            <a:pPr marL="171450" indent="-171450">
              <a:buFont typeface="Arial" panose="020B0604020202020204" pitchFamily="34" charset="0"/>
              <a:buChar char="•"/>
            </a:pPr>
            <a:r>
              <a:rPr lang="nb-NO" b="0" dirty="0"/>
              <a:t>Informer om hvor helsestasjonen er i kommunen, og hvordan de kommer dit</a:t>
            </a:r>
            <a:endParaRPr lang="nb-NO" b="0" dirty="0">
              <a:cs typeface="Arial"/>
            </a:endParaRPr>
          </a:p>
          <a:p>
            <a:pPr marL="171450" indent="-171450">
              <a:buFont typeface="Arial" panose="020B0604020202020204" pitchFamily="34" charset="0"/>
              <a:buChar char="•"/>
            </a:pPr>
            <a:r>
              <a:rPr lang="nb-NO" b="0" dirty="0"/>
              <a:t>Inviter h</a:t>
            </a:r>
            <a:r>
              <a:rPr lang="nb-NO" dirty="0"/>
              <a:t>elsestasjonen og skolehelsetjenesten </a:t>
            </a:r>
            <a:r>
              <a:rPr lang="nb-NO" b="0" dirty="0"/>
              <a:t>til mottaket</a:t>
            </a:r>
            <a:endParaRPr lang="nb-NO" b="0" dirty="0">
              <a:cs typeface="Arial"/>
            </a:endParaRPr>
          </a:p>
        </p:txBody>
      </p:sp>
    </p:spTree>
    <p:extLst>
      <p:ext uri="{BB962C8B-B14F-4D97-AF65-F5344CB8AC3E}">
        <p14:creationId xmlns:p14="http://schemas.microsoft.com/office/powerpoint/2010/main" val="4148544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a:t>Barnevernet</a:t>
            </a:r>
          </a:p>
          <a:p>
            <a:pPr defTabSz="2135961">
              <a:defRPr/>
            </a:pPr>
            <a:endParaRPr lang="nb-NO" b="1"/>
          </a:p>
          <a:p>
            <a:pPr defTabSz="2135961">
              <a:defRPr/>
            </a:pPr>
            <a:r>
              <a:rPr lang="nb-NO" b="1"/>
              <a:t>Støttetekst</a:t>
            </a:r>
          </a:p>
          <a:p>
            <a:pPr marL="0" marR="0" lvl="0" indent="0" algn="l" defTabSz="2135961" rtl="0" eaLnBrk="1" fontAlgn="auto" latinLnBrk="0" hangingPunct="1">
              <a:lnSpc>
                <a:spcPct val="100000"/>
              </a:lnSpc>
              <a:spcBef>
                <a:spcPts val="0"/>
              </a:spcBef>
              <a:spcAft>
                <a:spcPts val="0"/>
              </a:spcAft>
              <a:buClrTx/>
              <a:buSzTx/>
              <a:buFontTx/>
              <a:buNone/>
              <a:tabLst/>
              <a:defRPr/>
            </a:pPr>
            <a:r>
              <a:rPr lang="nb-NO"/>
              <a:t>Barn og unge har rett til å få omsorg og til å vokse opp i trygge omgivelser</a:t>
            </a:r>
            <a:r>
              <a:rPr lang="nb-NO" dirty="0"/>
              <a:t>, og det </a:t>
            </a:r>
            <a:r>
              <a:rPr lang="nb-NO"/>
              <a:t>er foreldrenes ansvar å </a:t>
            </a:r>
            <a:r>
              <a:rPr lang="nb-NO" dirty="0"/>
              <a:t>sørge for at de får det</a:t>
            </a:r>
            <a:r>
              <a:rPr lang="nb-NO"/>
              <a:t>. Hvis </a:t>
            </a:r>
            <a:r>
              <a:rPr lang="nb-NO" dirty="0"/>
              <a:t>de </a:t>
            </a:r>
            <a:r>
              <a:rPr lang="nb-NO"/>
              <a:t>ikke får den omsorgen de trenger hjemme, skal barnevernet hjelpe</a:t>
            </a:r>
            <a:r>
              <a:rPr lang="nb-NO" dirty="0"/>
              <a:t> til. </a:t>
            </a:r>
            <a:r>
              <a:rPr lang="nb-NO" b="0"/>
              <a:t>Alle barn som </a:t>
            </a:r>
            <a:r>
              <a:rPr lang="nb-NO"/>
              <a:t>er</a:t>
            </a:r>
            <a:r>
              <a:rPr lang="nb-NO" b="0"/>
              <a:t> i Norge har </a:t>
            </a:r>
            <a:r>
              <a:rPr lang="nb-NO"/>
              <a:t>rett</a:t>
            </a:r>
            <a:r>
              <a:rPr lang="nb-NO" b="0"/>
              <a:t> til å få hjelp fra barneverntjenesten.</a:t>
            </a:r>
            <a:r>
              <a:rPr lang="nb-NO"/>
              <a:t> </a:t>
            </a:r>
            <a:endParaRPr lang="nb-NO" b="0"/>
          </a:p>
          <a:p>
            <a:pPr marL="0" marR="0" lvl="0" indent="0" algn="l" defTabSz="2135961" rtl="0" eaLnBrk="1" fontAlgn="auto" latinLnBrk="0" hangingPunct="1">
              <a:lnSpc>
                <a:spcPct val="100000"/>
              </a:lnSpc>
              <a:spcBef>
                <a:spcPts val="0"/>
              </a:spcBef>
              <a:spcAft>
                <a:spcPts val="0"/>
              </a:spcAft>
              <a:buClrTx/>
              <a:buSzTx/>
              <a:buFontTx/>
              <a:buNone/>
              <a:tabLst/>
              <a:defRPr/>
            </a:pPr>
            <a:endParaRPr lang="nb-NO" b="0">
              <a:cs typeface="Arial"/>
            </a:endParaRPr>
          </a:p>
          <a:p>
            <a:pPr defTabSz="2135961">
              <a:defRPr/>
            </a:pPr>
            <a:r>
              <a:rPr lang="nb-NO" b="0"/>
              <a:t>Barneverntjenesten skal</a:t>
            </a:r>
            <a:endParaRPr lang="nb-NO" b="0">
              <a:cs typeface="Arial"/>
            </a:endParaRPr>
          </a:p>
          <a:p>
            <a:pPr marL="171450" indent="-171450" defTabSz="2135961">
              <a:buFont typeface="Arial" panose="020B0604020202020204" pitchFamily="34" charset="0"/>
              <a:buChar char="•"/>
              <a:defRPr/>
            </a:pPr>
            <a:r>
              <a:rPr lang="nb-NO" b="0"/>
              <a:t>sikre at barn og unge som lever under forhold som kan skade helsen og utviklingen deres, får nødvendig hjelp og omsorg</a:t>
            </a:r>
          </a:p>
          <a:p>
            <a:pPr marL="171450" indent="-171450" defTabSz="2135961">
              <a:buFont typeface="Arial" panose="020B0604020202020204" pitchFamily="34" charset="0"/>
              <a:buChar char="•"/>
              <a:defRPr/>
            </a:pPr>
            <a:r>
              <a:rPr lang="nb-NO" b="0"/>
              <a:t>bidra til at barn og unge får </a:t>
            </a:r>
            <a:r>
              <a:rPr lang="nb-NO"/>
              <a:t>en trygg</a:t>
            </a:r>
            <a:r>
              <a:rPr lang="nb-NO" b="0"/>
              <a:t> </a:t>
            </a:r>
            <a:r>
              <a:rPr lang="nb-NO"/>
              <a:t>oppvekst</a:t>
            </a:r>
            <a:endParaRPr lang="nb-NO" b="0">
              <a:cs typeface="Arial"/>
            </a:endParaRPr>
          </a:p>
          <a:p>
            <a:pPr defTabSz="2135961">
              <a:defRPr/>
            </a:pPr>
            <a:endParaRPr lang="nb-NO"/>
          </a:p>
          <a:p>
            <a:pPr defTabSz="2135961">
              <a:defRPr/>
            </a:pPr>
            <a:r>
              <a:rPr lang="nb-NO"/>
              <a:t>Hovedfokuset til barnevernet er å gi hjelp og støtte, slik at familier kan bo sammen. Hvis hjelpen foreldrene får ikke dekker behovet til barnet, finner barnevernet andre løsninger. Det kan for eksempel være at barnet bor et annet sted for en kortere eller lengre periode. Det kan skje både med og uten foreldrenes samtykke. </a:t>
            </a:r>
            <a:endParaRPr lang="nb-NO">
              <a:cs typeface="Arial" panose="020B0604020202020204"/>
            </a:endParaRPr>
          </a:p>
          <a:p>
            <a:pPr marL="0" marR="0" lvl="0" indent="0" algn="l" defTabSz="2135961" rtl="0" eaLnBrk="1" fontAlgn="auto" latinLnBrk="0" hangingPunct="1">
              <a:lnSpc>
                <a:spcPct val="100000"/>
              </a:lnSpc>
              <a:spcBef>
                <a:spcPts val="0"/>
              </a:spcBef>
              <a:spcAft>
                <a:spcPts val="0"/>
              </a:spcAft>
              <a:buClrTx/>
              <a:buSzTx/>
              <a:buFontTx/>
              <a:buNone/>
              <a:tabLst/>
              <a:defRPr/>
            </a:pPr>
            <a:r>
              <a:rPr lang="nb-NO"/>
              <a:t>Det skal mye til for at et barn blir tatt ut av hjemmet, og barnevernet jobber sammen med foreldrene for at det ikke skal skje. I de aller fleste tilfeller løser utfordringene seg over tid, gjennom et samarbeid mellom foreldrene og barnevernet.</a:t>
            </a:r>
            <a:endParaRPr lang="nb-NO">
              <a:cs typeface="Arial" panose="020B0604020202020204"/>
            </a:endParaRPr>
          </a:p>
          <a:p>
            <a:pPr marL="0" marR="0" lvl="0" indent="0" algn="l" defTabSz="2135961" rtl="0" eaLnBrk="1" fontAlgn="auto" latinLnBrk="0" hangingPunct="1">
              <a:lnSpc>
                <a:spcPct val="100000"/>
              </a:lnSpc>
              <a:spcBef>
                <a:spcPts val="0"/>
              </a:spcBef>
              <a:spcAft>
                <a:spcPts val="0"/>
              </a:spcAft>
              <a:buClrTx/>
              <a:buSzTx/>
              <a:buFontTx/>
              <a:buNone/>
              <a:tabLst/>
              <a:defRPr/>
            </a:pPr>
            <a:endParaRPr lang="nb-NO"/>
          </a:p>
          <a:p>
            <a:pPr defTabSz="2135961">
              <a:defRPr/>
            </a:pPr>
            <a:r>
              <a:rPr lang="nb-NO" b="1"/>
              <a:t>Hvis du er bekymret for et barn</a:t>
            </a:r>
            <a:endParaRPr lang="nb-NO" b="1">
              <a:cs typeface="Arial"/>
            </a:endParaRPr>
          </a:p>
          <a:p>
            <a:r>
              <a:rPr lang="nb-NO"/>
              <a:t>Hvis du er bekymret for et barn eller en ungdom, kan du melde fra til barnevernet. Du kan gjøre </a:t>
            </a:r>
            <a:r>
              <a:rPr lang="nb-NO" dirty="0"/>
              <a:t>det </a:t>
            </a:r>
            <a:r>
              <a:rPr lang="nb-NO"/>
              <a:t>uten å si hvem du er (anonymt). </a:t>
            </a:r>
            <a:r>
              <a:rPr lang="nb-NO" dirty="0"/>
              <a:t>Barnevernet vurderer </a:t>
            </a:r>
            <a:r>
              <a:rPr lang="nb-NO"/>
              <a:t>hvordan </a:t>
            </a:r>
            <a:r>
              <a:rPr lang="nb-NO" dirty="0"/>
              <a:t>de </a:t>
            </a:r>
            <a:r>
              <a:rPr lang="nb-NO"/>
              <a:t>skal </a:t>
            </a:r>
            <a:r>
              <a:rPr lang="nb-NO" dirty="0"/>
              <a:t>følge </a:t>
            </a:r>
            <a:r>
              <a:rPr lang="nb-NO"/>
              <a:t>opp</a:t>
            </a:r>
            <a:r>
              <a:rPr lang="nb-NO" dirty="0"/>
              <a:t> meldingen fra deg</a:t>
            </a:r>
            <a:r>
              <a:rPr lang="nb-NO"/>
              <a:t>. </a:t>
            </a:r>
            <a:endParaRPr lang="nb-NO">
              <a:cs typeface="Arial"/>
            </a:endParaRPr>
          </a:p>
          <a:p>
            <a:endParaRPr lang="nb-NO"/>
          </a:p>
          <a:p>
            <a:r>
              <a:rPr lang="nb-NO"/>
              <a:t>Alle offentlig ansatte og vi på mottaket har plikt til å melde</a:t>
            </a:r>
            <a:r>
              <a:rPr lang="nb-NO" dirty="0"/>
              <a:t> fra</a:t>
            </a:r>
            <a:r>
              <a:rPr lang="nb-NO"/>
              <a:t> til barnevernet hvis vi tror at et barn trenger hjelp. Hvis vi melder til barnevernet må vi si hvem vi er. </a:t>
            </a:r>
            <a:endParaRPr lang="nb-NO">
              <a:cs typeface="Arial"/>
            </a:endParaRPr>
          </a:p>
          <a:p>
            <a:endParaRPr lang="nb-NO">
              <a:cs typeface="Arial"/>
            </a:endParaRPr>
          </a:p>
          <a:p>
            <a:r>
              <a:rPr lang="nb-NO">
                <a:cs typeface="Arial"/>
              </a:rPr>
              <a:t>De som jobber i barnevernet har taushetsplikt. </a:t>
            </a:r>
          </a:p>
          <a:p>
            <a:endParaRPr lang="nb-NO"/>
          </a:p>
          <a:p>
            <a:r>
              <a:rPr lang="nb-NO" b="1"/>
              <a:t>Til deg som holder presentasjonen</a:t>
            </a:r>
            <a:endParaRPr lang="nb-NO" b="1">
              <a:cs typeface="Arial"/>
            </a:endParaRPr>
          </a:p>
          <a:p>
            <a:r>
              <a:rPr lang="nb-NO" b="0"/>
              <a:t>Finn mer informasjon om barnevernet på lenkene</a:t>
            </a:r>
            <a:r>
              <a:rPr lang="nb-NO"/>
              <a:t> </a:t>
            </a:r>
            <a:r>
              <a:rPr lang="nb-NO" b="0"/>
              <a:t>og filmene under.</a:t>
            </a:r>
            <a:endParaRPr lang="nb-NO" b="0">
              <a:cs typeface="Arial"/>
            </a:endParaRPr>
          </a:p>
          <a:p>
            <a:endParaRPr lang="nb-NO" b="1"/>
          </a:p>
          <a:p>
            <a:r>
              <a:rPr lang="nb-NO" b="1"/>
              <a:t>Forslag til metode</a:t>
            </a:r>
            <a:endParaRPr lang="nb-NO" b="1">
              <a:cs typeface="Arial"/>
            </a:endParaRPr>
          </a:p>
          <a:p>
            <a:pPr marL="171450" indent="-171450">
              <a:buFont typeface="Arial" panose="020B0604020202020204" pitchFamily="34" charset="0"/>
              <a:buChar char="•"/>
            </a:pPr>
            <a:r>
              <a:rPr lang="nb-NO"/>
              <a:t>Inviter barnevernet i kommunen</a:t>
            </a:r>
            <a:endParaRPr lang="nb-NO">
              <a:cs typeface="Arial"/>
            </a:endParaRPr>
          </a:p>
          <a:p>
            <a:pPr marL="171450" indent="-171450">
              <a:buFont typeface="Arial" panose="020B0604020202020204" pitchFamily="34" charset="0"/>
              <a:buChar char="•"/>
            </a:pPr>
            <a:r>
              <a:rPr lang="nb-NO"/>
              <a:t>Vis beboerne skjemaet som de kan bruke hvis de skal melde til barnevernet: https://www.bufdir.no/Barnevern/Melde_fra_til_barnevernet/</a:t>
            </a:r>
            <a:endParaRPr lang="nb-NO">
              <a:cs typeface="Arial" panose="020B0604020202020204"/>
            </a:endParaRPr>
          </a:p>
          <a:p>
            <a:endParaRPr lang="nb-NO"/>
          </a:p>
          <a:p>
            <a:r>
              <a:rPr lang="nb-NO" b="1"/>
              <a:t>Filmer</a:t>
            </a:r>
            <a:endParaRPr lang="nb-NO" b="1">
              <a:cs typeface="Arial"/>
            </a:endParaRPr>
          </a:p>
          <a:p>
            <a:pPr marL="171450" indent="-171450">
              <a:buFont typeface="Arial" panose="020B0604020202020204" pitchFamily="34" charset="0"/>
              <a:buChar char="•"/>
            </a:pPr>
            <a:r>
              <a:rPr lang="nb-NO"/>
              <a:t>Når foreldre har det vanskelig: https://www.udi.no/asylmottak/jobber-i-mottak/informasjonsarbeid-i-mottaket/filmer1/psykisk-helse---det-er-godt-a-snakke-om-det/#link-5259</a:t>
            </a:r>
            <a:endParaRPr lang="nb-NO">
              <a:cs typeface="Arial"/>
            </a:endParaRPr>
          </a:p>
          <a:p>
            <a:pPr marL="171450" indent="-171450">
              <a:buFont typeface="Arial" panose="020B0604020202020204" pitchFamily="34" charset="0"/>
              <a:buChar char="•"/>
            </a:pPr>
            <a:r>
              <a:rPr lang="nb-NO"/>
              <a:t>Hjelp fra barnevernet: https://www.udi.no/asylmottak/jobber-i-mottak/informasjonsarbeid-i-mottaket/filmer1/psykisk-helse---det-er-godt-a-snakke-om-det/#link-5256</a:t>
            </a:r>
            <a:endParaRPr lang="nb-NO">
              <a:cs typeface="Arial"/>
            </a:endParaRPr>
          </a:p>
          <a:p>
            <a:endParaRPr lang="nb-NO"/>
          </a:p>
          <a:p>
            <a:r>
              <a:rPr lang="nb-NO" b="1"/>
              <a:t>Les mer her</a:t>
            </a:r>
            <a:endParaRPr lang="nb-NO" b="1">
              <a:cs typeface="Arial"/>
            </a:endParaRPr>
          </a:p>
          <a:p>
            <a:pPr marL="171450" indent="-171450">
              <a:buFont typeface="Arial" panose="020B0604020202020204" pitchFamily="34" charset="0"/>
              <a:buChar char="•"/>
            </a:pPr>
            <a:r>
              <a:rPr lang="nb-NO" b="0"/>
              <a:t>Hva er barnevernet: https://www.ung.no/barnevern/921_Hva_er_barnevernet.html</a:t>
            </a:r>
            <a:r>
              <a:rPr lang="nb-NO"/>
              <a:t> </a:t>
            </a:r>
            <a:endParaRPr lang="nb-NO" b="0">
              <a:cs typeface="Arial"/>
            </a:endParaRPr>
          </a:p>
          <a:p>
            <a:pPr marL="171450" indent="-171450">
              <a:buFont typeface="Arial" panose="020B0604020202020204" pitchFamily="34" charset="0"/>
              <a:buChar char="•"/>
            </a:pPr>
            <a:r>
              <a:rPr lang="nb-NO"/>
              <a:t>Lov om barnevern (barnevernsloven): https://lovdata.no/dokument/NL/lov/2021-06-18-97?q=barnevernlov</a:t>
            </a:r>
            <a:endParaRPr lang="nb-NO">
              <a:cs typeface="Arial"/>
            </a:endParaRPr>
          </a:p>
          <a:p>
            <a:pPr marL="171450" indent="-171450">
              <a:buFont typeface="Arial" panose="020B0604020202020204" pitchFamily="34" charset="0"/>
              <a:buChar char="•"/>
            </a:pPr>
            <a:r>
              <a:rPr lang="nb-NO"/>
              <a:t>Forholdet mellom barnevernloven og barneloven: https://www.regjeringen.no/no/dokumenter/ny-veileder-om-forholdet-mellom-barnever/id731863/</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39</a:t>
            </a:fld>
            <a:endParaRPr lang="nb-NO"/>
          </a:p>
        </p:txBody>
      </p:sp>
    </p:spTree>
    <p:extLst>
      <p:ext uri="{BB962C8B-B14F-4D97-AF65-F5344CB8AC3E}">
        <p14:creationId xmlns:p14="http://schemas.microsoft.com/office/powerpoint/2010/main" val="366951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Å være foreldre i Norge</a:t>
            </a:r>
          </a:p>
          <a:p>
            <a:endParaRPr lang="nb-NO" b="1"/>
          </a:p>
          <a:p>
            <a:r>
              <a:rPr lang="nb-NO" b="1"/>
              <a:t>Støttetekst</a:t>
            </a:r>
          </a:p>
          <a:p>
            <a:r>
              <a:rPr lang="nb-NO"/>
              <a:t>Vi skal snakke om foreldrerollen, regelverk og aktuelle lover i Norge.</a:t>
            </a:r>
          </a:p>
        </p:txBody>
      </p:sp>
    </p:spTree>
    <p:extLst>
      <p:ext uri="{BB962C8B-B14F-4D97-AF65-F5344CB8AC3E}">
        <p14:creationId xmlns:p14="http://schemas.microsoft.com/office/powerpoint/2010/main" val="4156814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dirty="0"/>
              <a:t>PPT-tjenesten</a:t>
            </a:r>
            <a:endParaRPr lang="nb-NO" sz="1400" b="1"/>
          </a:p>
          <a:p>
            <a:pPr defTabSz="2135961">
              <a:defRPr/>
            </a:pPr>
            <a:endParaRPr lang="nb-NO" b="1"/>
          </a:p>
          <a:p>
            <a:pPr defTabSz="2135961">
              <a:defRPr/>
            </a:pPr>
            <a:r>
              <a:rPr lang="nb-NO" b="1"/>
              <a:t>Støttetekst</a:t>
            </a:r>
          </a:p>
          <a:p>
            <a:pPr defTabSz="2135961">
              <a:defRPr/>
            </a:pPr>
            <a:r>
              <a:rPr lang="nb-NO" b="0"/>
              <a:t>Barn og unge som trenger ekstra hjelp i barnehage eller på skole, kan få det av Pedagogisk-psykologisk tjeneste (ofte forkortet PPT eller PP-tjenesten).</a:t>
            </a:r>
            <a:r>
              <a:rPr lang="nb-NO"/>
              <a:t> </a:t>
            </a:r>
            <a:endParaRPr lang="nb-NO" b="0">
              <a:cs typeface="Arial"/>
            </a:endParaRPr>
          </a:p>
          <a:p>
            <a:pPr defTabSz="2135961">
              <a:defRPr/>
            </a:pPr>
            <a:endParaRPr lang="nb-NO" b="0">
              <a:cs typeface="Calibri"/>
            </a:endParaRPr>
          </a:p>
          <a:p>
            <a:pPr defTabSz="2135961">
              <a:defRPr/>
            </a:pPr>
            <a:r>
              <a:rPr lang="nb-NO">
                <a:cs typeface="Arial"/>
              </a:rPr>
              <a:t>PPT kan hjelpe med</a:t>
            </a:r>
          </a:p>
          <a:p>
            <a:pPr marL="171450" indent="-171450">
              <a:buFont typeface="Arial" panose="020B0604020202020204" pitchFamily="34" charset="0"/>
              <a:buChar char="•"/>
            </a:pPr>
            <a:r>
              <a:rPr lang="nb-NO">
                <a:cs typeface="Arial"/>
              </a:rPr>
              <a:t>språk- og </a:t>
            </a:r>
            <a:r>
              <a:rPr lang="nb-NO" dirty="0">
                <a:cs typeface="Arial"/>
              </a:rPr>
              <a:t>talevansker</a:t>
            </a:r>
            <a:endParaRPr lang="nb-NO">
              <a:cs typeface="Arial"/>
            </a:endParaRPr>
          </a:p>
          <a:p>
            <a:pPr marL="171450" indent="-171450">
              <a:buFont typeface="Arial" panose="020B0604020202020204" pitchFamily="34" charset="0"/>
              <a:buChar char="•"/>
            </a:pPr>
            <a:r>
              <a:rPr lang="nb-NO">
                <a:cs typeface="Arial"/>
              </a:rPr>
              <a:t>konsentrasjonsvansker</a:t>
            </a:r>
          </a:p>
          <a:p>
            <a:pPr marL="171450" indent="-171450">
              <a:buFont typeface="Arial" panose="020B0604020202020204" pitchFamily="34" charset="0"/>
              <a:buChar char="•"/>
            </a:pPr>
            <a:r>
              <a:rPr lang="nb-NO">
                <a:cs typeface="Arial"/>
              </a:rPr>
              <a:t>sosiale og emosjonelle vansker</a:t>
            </a:r>
          </a:p>
          <a:p>
            <a:pPr marL="171450" indent="-171450">
              <a:buFont typeface="Arial" panose="020B0604020202020204" pitchFamily="34" charset="0"/>
              <a:buChar char="•"/>
            </a:pPr>
            <a:r>
              <a:rPr lang="nb-NO">
                <a:cs typeface="Arial"/>
              </a:rPr>
              <a:t>atferdsvansker</a:t>
            </a:r>
          </a:p>
          <a:p>
            <a:pPr marL="171450" indent="-171450">
              <a:buFont typeface="Arial" panose="020B0604020202020204" pitchFamily="34" charset="0"/>
              <a:buChar char="•"/>
            </a:pPr>
            <a:r>
              <a:rPr lang="nb-NO">
                <a:cs typeface="Arial"/>
              </a:rPr>
              <a:t>syn- og hørselsvansker</a:t>
            </a:r>
          </a:p>
          <a:p>
            <a:pPr marL="171450" indent="-171450">
              <a:buFont typeface="Arial" panose="020B0604020202020204" pitchFamily="34" charset="0"/>
              <a:buChar char="•"/>
            </a:pPr>
            <a:r>
              <a:rPr lang="nb-NO">
                <a:cs typeface="Arial"/>
              </a:rPr>
              <a:t>generelle lærevansker</a:t>
            </a:r>
          </a:p>
          <a:p>
            <a:pPr marL="171450" indent="-171450">
              <a:buFont typeface="Arial" panose="020B0604020202020204" pitchFamily="34" charset="0"/>
              <a:buChar char="•"/>
            </a:pPr>
            <a:r>
              <a:rPr lang="nb-NO">
                <a:cs typeface="Arial"/>
              </a:rPr>
              <a:t>lese- og skrivevansker</a:t>
            </a:r>
          </a:p>
          <a:p>
            <a:pPr marL="0" indent="0">
              <a:buFont typeface="Arial" panose="020B0604020202020204" pitchFamily="34" charset="0"/>
              <a:buNone/>
            </a:pPr>
            <a:endParaRPr lang="nb-NO">
              <a:cs typeface="Calibri"/>
            </a:endParaRPr>
          </a:p>
          <a:p>
            <a:r>
              <a:rPr lang="nb-NO">
                <a:cs typeface="Arial"/>
              </a:rPr>
              <a:t>Det er </a:t>
            </a:r>
            <a:r>
              <a:rPr lang="nb-NO" dirty="0">
                <a:cs typeface="Arial"/>
              </a:rPr>
              <a:t>ofte barnehagen </a:t>
            </a:r>
            <a:r>
              <a:rPr lang="nb-NO">
                <a:cs typeface="Arial"/>
              </a:rPr>
              <a:t>eller </a:t>
            </a:r>
            <a:r>
              <a:rPr lang="nb-NO" dirty="0">
                <a:cs typeface="Arial"/>
              </a:rPr>
              <a:t>skolen </a:t>
            </a:r>
            <a:r>
              <a:rPr lang="nb-NO">
                <a:cs typeface="Arial"/>
              </a:rPr>
              <a:t>som kontakter </a:t>
            </a:r>
            <a:r>
              <a:rPr lang="nb-NO" dirty="0">
                <a:cs typeface="Arial"/>
              </a:rPr>
              <a:t>PP-tjenesten</a:t>
            </a:r>
            <a:r>
              <a:rPr lang="nb-NO">
                <a:cs typeface="Arial"/>
              </a:rPr>
              <a:t>, slik at barnet får hjelp. Hvis det er uenighet mellom foreldre og barnehage</a:t>
            </a:r>
            <a:r>
              <a:rPr lang="nb-NO" dirty="0">
                <a:cs typeface="Arial"/>
              </a:rPr>
              <a:t> eller </a:t>
            </a:r>
            <a:r>
              <a:rPr lang="nb-NO">
                <a:cs typeface="Arial"/>
              </a:rPr>
              <a:t>skole om hva slags hjelp barnet trenger, kan </a:t>
            </a:r>
            <a:r>
              <a:rPr lang="nb-NO" dirty="0">
                <a:cs typeface="Arial"/>
              </a:rPr>
              <a:t>foreldrene</a:t>
            </a:r>
            <a:r>
              <a:rPr lang="nb-NO">
                <a:cs typeface="Arial"/>
              </a:rPr>
              <a:t> ta direkte kontakt med PP-tjenesten i kommunen. </a:t>
            </a:r>
          </a:p>
          <a:p>
            <a:endParaRPr lang="nb-NO">
              <a:cs typeface="Arial"/>
            </a:endParaRPr>
          </a:p>
          <a:p>
            <a:r>
              <a:rPr lang="nb-NO"/>
              <a:t>De som jobber i PPT har taushetsplikt.</a:t>
            </a:r>
            <a:endParaRPr lang="nb-NO">
              <a:cs typeface="Arial"/>
            </a:endParaRPr>
          </a:p>
          <a:p>
            <a:endParaRPr lang="nb-NO">
              <a:cs typeface="Arial"/>
            </a:endParaRPr>
          </a:p>
          <a:p>
            <a:r>
              <a:rPr lang="nb-NO" b="1">
                <a:cs typeface="Arial"/>
              </a:rPr>
              <a:t>Til deg som holder presentasjonen</a:t>
            </a:r>
          </a:p>
          <a:p>
            <a:pPr>
              <a:defRPr/>
            </a:pPr>
            <a:r>
              <a:rPr lang="nb-NO" b="0">
                <a:cs typeface="Arial"/>
              </a:rPr>
              <a:t>Det er et krav i opplæringsloven at alle kommuner og fylkeskommuner skal ha </a:t>
            </a:r>
            <a:r>
              <a:rPr lang="nb-NO">
                <a:cs typeface="Arial"/>
              </a:rPr>
              <a:t>PPT (Pedagogisk</a:t>
            </a:r>
            <a:r>
              <a:rPr lang="nb-NO" b="0">
                <a:cs typeface="Arial"/>
              </a:rPr>
              <a:t> psykologisk tjeneste</a:t>
            </a:r>
            <a:r>
              <a:rPr lang="nb-NO">
                <a:cs typeface="Arial"/>
              </a:rPr>
              <a:t>)</a:t>
            </a:r>
            <a:r>
              <a:rPr lang="nb-NO" b="0">
                <a:cs typeface="Arial"/>
              </a:rPr>
              <a:t> (opplæringsloven §5-6 og i barnehageloven 19c). De skal hjelpe barnehager og skoler med å sikre at alle barn og unge som trenger ekstra hjelp, får mest mulig ut av opplæringen.</a:t>
            </a:r>
            <a:r>
              <a:rPr lang="nb-NO">
                <a:cs typeface="Arial"/>
              </a:rPr>
              <a:t> </a:t>
            </a:r>
            <a:endParaRPr lang="nb-NO" b="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r>
              <a:rPr lang="nb-NO" b="1" u="none">
                <a:cs typeface="Arial"/>
              </a:rPr>
              <a:t>Forslag til metode</a:t>
            </a:r>
          </a:p>
          <a:p>
            <a:pPr marL="171450" indent="-171450">
              <a:buFont typeface="Arial" panose="020B0604020202020204" pitchFamily="34" charset="0"/>
              <a:buChar char="•"/>
            </a:pPr>
            <a:r>
              <a:rPr lang="nb-NO" b="0" u="none">
                <a:cs typeface="Arial"/>
              </a:rPr>
              <a:t>Del ut faktaark – Informasjon til foreldre: https://nafo.oslomet.no/kartlegging-og-utredning/ppt/</a:t>
            </a:r>
          </a:p>
          <a:p>
            <a:pPr marL="171450" indent="-171450">
              <a:buFont typeface="Arial" panose="020B0604020202020204" pitchFamily="34" charset="0"/>
              <a:buChar char="•"/>
            </a:pPr>
            <a:r>
              <a:rPr lang="nb-NO" b="0" u="none">
                <a:cs typeface="Arial"/>
              </a:rPr>
              <a:t>Inviter PP-tjenesten til mottaket</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1">
                <a:cs typeface="Arial"/>
              </a:rPr>
              <a:t>Les mer her</a:t>
            </a:r>
          </a:p>
          <a:p>
            <a:pPr marL="171450" indent="-171450">
              <a:buFont typeface="Arial" panose="020B0604020202020204" pitchFamily="34" charset="0"/>
              <a:buChar char="•"/>
              <a:defRPr/>
            </a:pPr>
            <a:r>
              <a:rPr lang="nb-NO" b="0">
                <a:cs typeface="Arial"/>
              </a:rPr>
              <a:t>Du finner mer informasjon på Utdanningsdirektoratet sine nettsider om spesialpedagogisk hjelp: https://www.udir.no/laring-og-trivsel/spesialpedagogikk/spesialpedagogisk-hjelp/</a:t>
            </a:r>
          </a:p>
          <a:p>
            <a:pPr marL="171450" indent="-171450">
              <a:buFont typeface="Arial" panose="020B0604020202020204" pitchFamily="34" charset="0"/>
              <a:buChar char="•"/>
            </a:pPr>
            <a:r>
              <a:rPr lang="nb-NO" u="none"/>
              <a:t>Pedagogisk-psykologisk tjeneste: https://www.regjeringen.no/no/tema/utdanning/grunnopplaring/artikler/pedagogisk-psykologisk-tjeneste-/id699010/</a:t>
            </a:r>
            <a:endParaRPr lang="nb-NO" u="none">
              <a:cs typeface="Arial"/>
            </a:endParaRPr>
          </a:p>
          <a:p>
            <a:pPr marL="171450" indent="-171450">
              <a:buFont typeface="Arial" panose="020B0604020202020204" pitchFamily="34" charset="0"/>
              <a:buChar char="•"/>
            </a:pPr>
            <a:r>
              <a:rPr lang="nb-NO" u="none"/>
              <a:t>Hva er PP-tjenesten: </a:t>
            </a:r>
            <a:r>
              <a:rPr lang="nb-NO"/>
              <a:t>https://www.ung.no/skolen/3340_Pedagogisk-psykologisk_tjeneste_PPT.html</a:t>
            </a:r>
            <a:endParaRPr lang="nb-NO">
              <a:cs typeface="Calibri"/>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40</a:t>
            </a:fld>
            <a:endParaRPr lang="nb-NO"/>
          </a:p>
        </p:txBody>
      </p:sp>
    </p:spTree>
    <p:extLst>
      <p:ext uri="{BB962C8B-B14F-4D97-AF65-F5344CB8AC3E}">
        <p14:creationId xmlns:p14="http://schemas.microsoft.com/office/powerpoint/2010/main" val="1859814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5961">
              <a:defRPr/>
            </a:pPr>
            <a:r>
              <a:rPr lang="nb-NO" sz="1400" b="1"/>
              <a:t>Psykisk helsehjelp</a:t>
            </a:r>
          </a:p>
          <a:p>
            <a:pPr defTabSz="2135961">
              <a:defRPr/>
            </a:pPr>
            <a:endParaRPr lang="nb-NO" b="1"/>
          </a:p>
          <a:p>
            <a:pPr defTabSz="2135961">
              <a:defRPr/>
            </a:pPr>
            <a:r>
              <a:rPr lang="nb-NO" b="1"/>
              <a:t>Støttetekst</a:t>
            </a:r>
            <a:endParaRPr lang="nb-NO" b="1">
              <a:solidFill>
                <a:srgbClr val="FF0000"/>
              </a:solidFill>
            </a:endParaRPr>
          </a:p>
          <a:p>
            <a:pPr defTabSz="2135961">
              <a:defRPr/>
            </a:pPr>
            <a:endParaRPr lang="nb-NO" b="1" dirty="0">
              <a:solidFill>
                <a:srgbClr val="FF0000"/>
              </a:solidFill>
            </a:endParaRPr>
          </a:p>
          <a:p>
            <a:pPr defTabSz="2135961">
              <a:defRPr/>
            </a:pPr>
            <a:r>
              <a:rPr lang="nb-NO" b="1">
                <a:solidFill>
                  <a:srgbClr val="FF0000"/>
                </a:solidFill>
              </a:rPr>
              <a:t>Psykisk helsehjelp i skolehelsetjenesten </a:t>
            </a:r>
            <a:endParaRPr lang="nb-NO" b="1">
              <a:solidFill>
                <a:srgbClr val="FF0000"/>
              </a:solidFill>
              <a:cs typeface="Arial"/>
            </a:endParaRPr>
          </a:p>
          <a:p>
            <a:pPr defTabSz="2135961">
              <a:defRPr/>
            </a:pPr>
            <a:r>
              <a:rPr lang="nb-NO">
                <a:solidFill>
                  <a:srgbClr val="FF0000"/>
                </a:solidFill>
              </a:rPr>
              <a:t>Skolehelsetjenesten er et gratis tilbud til alle på barneskole, ungdomsskole og videregående skole. I skolehelsetjenesten kan barn og unge få hjelp av helsesykepleier og noen ganger også skolelege, fysioterapeut og psykolog. </a:t>
            </a:r>
            <a:endParaRPr lang="nb-NO" dirty="0">
              <a:solidFill>
                <a:srgbClr val="FF0000"/>
              </a:solidFill>
            </a:endParaRPr>
          </a:p>
          <a:p>
            <a:pPr defTabSz="2135961">
              <a:defRPr/>
            </a:pPr>
            <a:r>
              <a:rPr lang="nb-NO">
                <a:solidFill>
                  <a:srgbClr val="FF0000"/>
                </a:solidFill>
              </a:rPr>
              <a:t>Hos helsesykepleier kan </a:t>
            </a:r>
            <a:r>
              <a:rPr lang="nb-NO" dirty="0">
                <a:solidFill>
                  <a:srgbClr val="FF0000"/>
                </a:solidFill>
              </a:rPr>
              <a:t>de </a:t>
            </a:r>
            <a:r>
              <a:rPr lang="nb-NO">
                <a:solidFill>
                  <a:srgbClr val="FF0000"/>
                </a:solidFill>
              </a:rPr>
              <a:t>snakke og</a:t>
            </a:r>
            <a:r>
              <a:rPr lang="nb-NO" dirty="0">
                <a:solidFill>
                  <a:srgbClr val="FF0000"/>
                </a:solidFill>
              </a:rPr>
              <a:t> </a:t>
            </a:r>
            <a:r>
              <a:rPr lang="nb-NO">
                <a:solidFill>
                  <a:srgbClr val="FF0000"/>
                </a:solidFill>
              </a:rPr>
              <a:t>spørre om det de lurer på. </a:t>
            </a:r>
            <a:r>
              <a:rPr lang="nb-NO" dirty="0">
                <a:solidFill>
                  <a:srgbClr val="FF0000"/>
                </a:solidFill>
              </a:rPr>
              <a:t>De </a:t>
            </a:r>
            <a:r>
              <a:rPr lang="nb-NO">
                <a:solidFill>
                  <a:srgbClr val="FF0000"/>
                </a:solidFill>
              </a:rPr>
              <a:t>kan </a:t>
            </a:r>
            <a:r>
              <a:rPr lang="nb-NO" dirty="0">
                <a:solidFill>
                  <a:srgbClr val="FF0000"/>
                </a:solidFill>
              </a:rPr>
              <a:t>også </a:t>
            </a:r>
            <a:r>
              <a:rPr lang="nb-NO">
                <a:solidFill>
                  <a:srgbClr val="FF0000"/>
                </a:solidFill>
              </a:rPr>
              <a:t>få råd og veiledning om </a:t>
            </a:r>
            <a:r>
              <a:rPr lang="nb-NO" b="0">
                <a:solidFill>
                  <a:srgbClr val="FF0000"/>
                </a:solidFill>
              </a:rPr>
              <a:t>for eksempel søvn, konsentrasjon, sinne, angst, uro eller rus.</a:t>
            </a:r>
            <a:r>
              <a:rPr lang="nb-NO">
                <a:solidFill>
                  <a:srgbClr val="FF0000"/>
                </a:solidFill>
              </a:rPr>
              <a:t> </a:t>
            </a:r>
            <a:endParaRPr lang="nb-NO" b="0">
              <a:solidFill>
                <a:srgbClr val="FF0000"/>
              </a:solidFill>
              <a:cs typeface="Arial"/>
            </a:endParaRPr>
          </a:p>
          <a:p>
            <a:pPr defTabSz="2135961">
              <a:defRPr/>
            </a:pPr>
            <a:endParaRPr lang="nb-NO">
              <a:solidFill>
                <a:srgbClr val="FF0000"/>
              </a:solidFill>
            </a:endParaRPr>
          </a:p>
          <a:p>
            <a:pPr defTabSz="2135961">
              <a:defRPr/>
            </a:pPr>
            <a:r>
              <a:rPr lang="nb-NO" b="0">
                <a:solidFill>
                  <a:srgbClr val="FF0000"/>
                </a:solidFill>
              </a:rPr>
              <a:t>De som jobber i skolehelsetjenesten kan også kontakte </a:t>
            </a:r>
            <a:r>
              <a:rPr lang="nb-NO" b="0" dirty="0">
                <a:solidFill>
                  <a:srgbClr val="FF0000"/>
                </a:solidFill>
              </a:rPr>
              <a:t>fastlegen til barnet</a:t>
            </a:r>
            <a:r>
              <a:rPr lang="nb-NO" b="0">
                <a:solidFill>
                  <a:srgbClr val="FF0000"/>
                </a:solidFill>
              </a:rPr>
              <a:t>, </a:t>
            </a:r>
            <a:r>
              <a:rPr lang="nb-NO" b="0" dirty="0">
                <a:solidFill>
                  <a:srgbClr val="FF0000"/>
                </a:solidFill>
              </a:rPr>
              <a:t>slik at det </a:t>
            </a:r>
            <a:r>
              <a:rPr lang="nb-NO" b="0">
                <a:solidFill>
                  <a:srgbClr val="FF0000"/>
                </a:solidFill>
              </a:rPr>
              <a:t>kan få riktig hjelp.</a:t>
            </a:r>
            <a:endParaRPr lang="nb-NO" b="0">
              <a:solidFill>
                <a:srgbClr val="FF0000"/>
              </a:solidFill>
              <a:cs typeface="Arial"/>
            </a:endParaRPr>
          </a:p>
          <a:p>
            <a:pPr defTabSz="2135961">
              <a:defRPr/>
            </a:pPr>
            <a:endParaRPr lang="nb-NO" b="0">
              <a:solidFill>
                <a:srgbClr val="FF0000"/>
              </a:solidFill>
            </a:endParaRPr>
          </a:p>
          <a:p>
            <a:pPr defTabSz="2135961">
              <a:defRPr/>
            </a:pPr>
            <a:r>
              <a:rPr lang="nb-NO" b="1"/>
              <a:t>Barne- og ungdomspsykiatrisk poliklinikk</a:t>
            </a:r>
            <a:r>
              <a:rPr lang="nb-NO" b="1" dirty="0"/>
              <a:t> (BUP</a:t>
            </a:r>
            <a:r>
              <a:rPr lang="nb-NO" b="1"/>
              <a:t>)</a:t>
            </a:r>
            <a:endParaRPr lang="nb-NO" b="1">
              <a:cs typeface="Arial"/>
            </a:endParaRPr>
          </a:p>
          <a:p>
            <a:pPr defTabSz="2135961">
              <a:defRPr/>
            </a:pPr>
            <a:r>
              <a:rPr lang="nb-NO" b="0"/>
              <a:t>Barn og unge som har det ekstra vanskelig og trenger hjelp</a:t>
            </a:r>
            <a:r>
              <a:rPr lang="nb-NO" b="0" dirty="0"/>
              <a:t>,</a:t>
            </a:r>
            <a:r>
              <a:rPr lang="nb-NO"/>
              <a:t> kan få det hos BUP. Det kan være utfordringer som</a:t>
            </a:r>
            <a:endParaRPr lang="nb-NO" b="1" i="1" u="sng"/>
          </a:p>
          <a:p>
            <a:pPr marL="171450" indent="-171450" defTabSz="2135961">
              <a:buFont typeface="Arial" panose="020B0604020202020204" pitchFamily="34" charset="0"/>
              <a:buChar char="•"/>
              <a:defRPr/>
            </a:pPr>
            <a:r>
              <a:rPr lang="nb-NO"/>
              <a:t>depresjon</a:t>
            </a:r>
            <a:endParaRPr lang="nb-NO" b="1" i="1" u="sng">
              <a:cs typeface="Arial" panose="020B0604020202020204"/>
            </a:endParaRPr>
          </a:p>
          <a:p>
            <a:pPr marL="171450" indent="-171450" defTabSz="2135961">
              <a:buFont typeface="Arial" panose="020B0604020202020204" pitchFamily="34" charset="0"/>
              <a:buChar char="•"/>
              <a:defRPr/>
            </a:pPr>
            <a:r>
              <a:rPr lang="nb-NO"/>
              <a:t>angst</a:t>
            </a:r>
            <a:endParaRPr lang="nb-NO" b="1" i="1" u="sng">
              <a:cs typeface="Arial" panose="020B0604020202020204"/>
            </a:endParaRPr>
          </a:p>
          <a:p>
            <a:pPr marL="171450" indent="-171450" defTabSz="2135961">
              <a:buFont typeface="Arial" panose="020B0604020202020204" pitchFamily="34" charset="0"/>
              <a:buChar char="•"/>
              <a:defRPr/>
            </a:pPr>
            <a:r>
              <a:rPr lang="nb-NO"/>
              <a:t>uro</a:t>
            </a:r>
            <a:endParaRPr lang="nb-NO" b="1" i="1" u="sng">
              <a:cs typeface="Arial" panose="020B0604020202020204"/>
            </a:endParaRPr>
          </a:p>
          <a:p>
            <a:pPr marL="171450" indent="-171450" defTabSz="2135961">
              <a:buFont typeface="Arial" panose="020B0604020202020204" pitchFamily="34" charset="0"/>
              <a:buChar char="•"/>
              <a:defRPr/>
            </a:pPr>
            <a:r>
              <a:rPr lang="nb-NO"/>
              <a:t>konsentrasjonsproblemer</a:t>
            </a:r>
            <a:endParaRPr lang="nb-NO" b="1" i="1" u="sng">
              <a:cs typeface="Arial" panose="020B0604020202020204"/>
            </a:endParaRPr>
          </a:p>
          <a:p>
            <a:pPr marL="171450" indent="-171450" defTabSz="2135961">
              <a:buFont typeface="Arial" panose="020B0604020202020204" pitchFamily="34" charset="0"/>
              <a:buChar char="•"/>
              <a:defRPr/>
            </a:pPr>
            <a:r>
              <a:rPr lang="nb-NO"/>
              <a:t>sinne</a:t>
            </a:r>
            <a:endParaRPr lang="nb-NO" b="1" i="1" u="sng">
              <a:cs typeface="Arial" panose="020B0604020202020204"/>
            </a:endParaRPr>
          </a:p>
          <a:p>
            <a:pPr marL="171450" indent="-171450" defTabSz="2135961">
              <a:buFont typeface="Arial" panose="020B0604020202020204" pitchFamily="34" charset="0"/>
              <a:buChar char="•"/>
              <a:defRPr/>
            </a:pPr>
            <a:r>
              <a:rPr lang="nb-NO">
                <a:cs typeface="Arial"/>
              </a:rPr>
              <a:t>spiseforstyrrelser</a:t>
            </a:r>
          </a:p>
          <a:p>
            <a:pPr marL="171450" indent="-171450" defTabSz="2135961">
              <a:buFont typeface="Arial" panose="020B0604020202020204" pitchFamily="34" charset="0"/>
              <a:buChar char="•"/>
              <a:defRPr/>
            </a:pPr>
            <a:r>
              <a:rPr lang="nb-NO"/>
              <a:t>søvnproblemer</a:t>
            </a:r>
            <a:endParaRPr lang="nb-NO" b="1" i="1" u="sng">
              <a:cs typeface="Arial" panose="020B0604020202020204"/>
            </a:endParaRPr>
          </a:p>
          <a:p>
            <a:pPr marL="171450" indent="-171450" defTabSz="2135961">
              <a:buFont typeface="Arial" panose="020B0604020202020204" pitchFamily="34" charset="0"/>
              <a:buChar char="•"/>
              <a:defRPr/>
            </a:pPr>
            <a:r>
              <a:rPr lang="nb-NO" b="0"/>
              <a:t>rusproblemer</a:t>
            </a:r>
            <a:r>
              <a:rPr lang="nb-NO"/>
              <a:t> </a:t>
            </a:r>
            <a:endParaRPr lang="nb-NO" b="1" i="1" u="sng">
              <a:cs typeface="Arial" panose="020B0604020202020204"/>
            </a:endParaRPr>
          </a:p>
          <a:p>
            <a:pPr defTabSz="2135961">
              <a:defRPr/>
            </a:pPr>
            <a:endParaRPr lang="nb-NO"/>
          </a:p>
          <a:p>
            <a:pPr defTabSz="2135961">
              <a:defRPr/>
            </a:pPr>
            <a:r>
              <a:rPr lang="nb-NO" b="0"/>
              <a:t>BUP er en del av det norske helsevesenet. Det er et tilbud for barn og ungdom under 18 år, og </a:t>
            </a:r>
            <a:r>
              <a:rPr lang="nb-NO" b="0" dirty="0"/>
              <a:t>familiene </a:t>
            </a:r>
            <a:r>
              <a:rPr lang="nb-NO" b="0"/>
              <a:t>deres. </a:t>
            </a:r>
            <a:r>
              <a:rPr lang="nb-NO">
                <a:solidFill>
                  <a:schemeClr val="tx1"/>
                </a:solidFill>
              </a:rPr>
              <a:t>Det er </a:t>
            </a:r>
            <a:r>
              <a:rPr lang="nb-NO" dirty="0">
                <a:solidFill>
                  <a:schemeClr val="tx1"/>
                </a:solidFill>
              </a:rPr>
              <a:t>bare </a:t>
            </a:r>
            <a:r>
              <a:rPr lang="nb-NO">
                <a:solidFill>
                  <a:schemeClr val="tx1"/>
                </a:solidFill>
              </a:rPr>
              <a:t>lege, psykolog </a:t>
            </a:r>
            <a:r>
              <a:rPr lang="nb-NO"/>
              <a:t>eller leder for barnevernet som kan kontakte BUP.  </a:t>
            </a:r>
            <a:endParaRPr lang="nb-NO" b="1" i="1" u="sng">
              <a:cs typeface="Arial"/>
            </a:endParaRPr>
          </a:p>
          <a:p>
            <a:pPr marL="0" marR="0" lvl="0" indent="0" algn="l" defTabSz="1088776">
              <a:lnSpc>
                <a:spcPct val="100000"/>
              </a:lnSpc>
              <a:spcBef>
                <a:spcPts val="0"/>
              </a:spcBef>
              <a:spcAft>
                <a:spcPts val="0"/>
              </a:spcAft>
              <a:buClrTx/>
              <a:buSzTx/>
              <a:buFontTx/>
              <a:buNone/>
              <a:tabLst/>
              <a:defRPr/>
            </a:pPr>
            <a:endParaRPr lang="nb-NO">
              <a:cs typeface="Arial"/>
            </a:endParaRPr>
          </a:p>
          <a:p>
            <a:r>
              <a:rPr lang="nb-NO"/>
              <a:t>De som jobber i skolehelsetjenesten og BUP har taushetsplikt.</a:t>
            </a:r>
            <a:endParaRPr lang="nb-NO">
              <a:cs typeface="Arial"/>
            </a:endParaRPr>
          </a:p>
          <a:p>
            <a:endParaRPr lang="nb-NO" b="1">
              <a:cs typeface="Calibri"/>
            </a:endParaRPr>
          </a:p>
          <a:p>
            <a:r>
              <a:rPr lang="nb-NO" b="1">
                <a:cs typeface="Arial"/>
              </a:rPr>
              <a:t>Til deg som holder presentasjonen</a:t>
            </a:r>
          </a:p>
          <a:p>
            <a:r>
              <a:rPr lang="nb-NO" b="0">
                <a:cs typeface="Arial"/>
              </a:rPr>
              <a:t>BUP er en del av spesialisthelsetjenesten. Flere ulike yrkesgrupper arbeider ved BUP. Lege, psykolog, barnepsykiater, familieterapeut, nevropsykolog, kliniske pedagoger og kliniske sosionomer arbeider sammen. BUP utreder og behandler, i samarbeid med foreldre og førstelinjetjenester. </a:t>
            </a:r>
          </a:p>
          <a:p>
            <a:endParaRPr lang="nb-NO" b="1">
              <a:cs typeface="Calibri"/>
            </a:endParaRPr>
          </a:p>
          <a:p>
            <a:r>
              <a:rPr lang="nb-NO" b="0">
                <a:cs typeface="Arial"/>
              </a:rPr>
              <a:t>Noen språk har ikke ord for begreper knyttet til psykisk helse, som for eksempel depresjon eller selvmord. Dere må derfor sikre at beboerne forstår begrepene.</a:t>
            </a:r>
          </a:p>
          <a:p>
            <a:endParaRPr lang="nb-NO">
              <a:cs typeface="Arial"/>
            </a:endParaRPr>
          </a:p>
          <a:p>
            <a:r>
              <a:rPr lang="nb-NO"/>
              <a:t>Finn mer informasjon om Barne- og ungdomspsykiatri (BUP) i lenkene under.</a:t>
            </a:r>
            <a:endParaRPr lang="nb-NO">
              <a:cs typeface="Arial"/>
            </a:endParaRPr>
          </a:p>
          <a:p>
            <a:endParaRPr lang="nb-NO">
              <a:cs typeface="Arial"/>
            </a:endParaRPr>
          </a:p>
          <a:p>
            <a:r>
              <a:rPr lang="nb-NO" b="1">
                <a:cs typeface="Arial"/>
              </a:rPr>
              <a:t>Forslag til metode</a:t>
            </a:r>
          </a:p>
          <a:p>
            <a:r>
              <a:rPr lang="nb-NO" b="0">
                <a:cs typeface="Arial"/>
              </a:rPr>
              <a:t>Inviter BUP til mottaket</a:t>
            </a:r>
          </a:p>
          <a:p>
            <a:endParaRPr lang="nb-NO" b="1">
              <a:cs typeface="Calibri"/>
            </a:endParaRPr>
          </a:p>
          <a:p>
            <a:r>
              <a:rPr lang="nb-NO" b="1">
                <a:cs typeface="Arial"/>
              </a:rPr>
              <a:t>Les mer her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Hva er BUP: https://www.ung.no/psykisk/3222_Hva_er_BUP.html</a:t>
            </a:r>
            <a:endParaRPr lang="nb-NO">
              <a:cs typeface="Calibri"/>
            </a:endParaRPr>
          </a:p>
          <a:p>
            <a:pPr marL="171450" indent="-171450">
              <a:buFont typeface="Arial" panose="020B0604020202020204" pitchFamily="34" charset="0"/>
              <a:buChar char="•"/>
            </a:pPr>
            <a:r>
              <a:rPr lang="nb-NO"/>
              <a:t>Psykisk helsehjelp for barn og unge: https://helsenorge.no/psykisk-helse/psykisk-helsehjelp-for-barn-og-unge</a:t>
            </a:r>
            <a:endParaRPr lang="nb-NO">
              <a:cs typeface="Arial"/>
            </a:endParaRPr>
          </a:p>
          <a:p>
            <a:pPr marL="171450" indent="-171450">
              <a:buFont typeface="Arial" panose="020B0604020202020204" pitchFamily="34" charset="0"/>
              <a:buChar char="•"/>
            </a:pPr>
            <a:r>
              <a:rPr lang="nb-NO"/>
              <a:t>Psykolog: https://www.helsenorge.no/psykisk-helse/psykolog</a:t>
            </a:r>
            <a:endParaRPr lang="nb-NO">
              <a:cs typeface="Calibri"/>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41</a:t>
            </a:fld>
            <a:endParaRPr lang="nb-NO"/>
          </a:p>
        </p:txBody>
      </p:sp>
    </p:spTree>
    <p:extLst>
      <p:ext uri="{BB962C8B-B14F-4D97-AF65-F5344CB8AC3E}">
        <p14:creationId xmlns:p14="http://schemas.microsoft.com/office/powerpoint/2010/main" val="785768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err="1">
                <a:cs typeface="Arial"/>
              </a:rPr>
              <a:t>Familievernkontoret</a:t>
            </a:r>
            <a:endParaRPr lang="en-US" sz="1400" b="1">
              <a:cs typeface="Arial"/>
            </a:endParaRPr>
          </a:p>
          <a:p>
            <a:endParaRPr lang="en-US" b="1">
              <a:cs typeface="Arial"/>
            </a:endParaRPr>
          </a:p>
          <a:p>
            <a:r>
              <a:rPr lang="en-US" b="1" err="1">
                <a:cs typeface="Arial"/>
              </a:rPr>
              <a:t>Støttetekst</a:t>
            </a:r>
            <a:r>
              <a:rPr lang="en-US" b="1">
                <a:cs typeface="Arial"/>
              </a:rPr>
              <a:t> </a:t>
            </a:r>
          </a:p>
          <a:p>
            <a:pPr>
              <a:defRPr/>
            </a:pPr>
            <a:r>
              <a:rPr lang="nb-NO"/>
              <a:t>Familievernkontoret er en tjeneste for familier og par som trenger hjelp. Det trenger ikke å være krise for å kontakte familievernkontoret.</a:t>
            </a:r>
            <a:endParaRPr lang="nb-NO">
              <a:cs typeface="Arial"/>
            </a:endParaRPr>
          </a:p>
          <a:p>
            <a:pPr marL="171450" indent="-171450">
              <a:buFont typeface="Arial" panose="020B0604020202020204" pitchFamily="34" charset="0"/>
              <a:buChar char="•"/>
              <a:defRPr/>
            </a:pPr>
            <a:r>
              <a:rPr lang="nb-NO"/>
              <a:t>Dere tar kontakt for å gjøre en avtale med familievernkontoret i kommunen, selv.</a:t>
            </a:r>
            <a:endParaRPr lang="nb-NO">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Det er gratis å få hjelp av familievernkontoret.</a:t>
            </a:r>
            <a:endParaRPr lang="nb-NO">
              <a:cs typeface="Arial"/>
            </a:endParaRPr>
          </a:p>
          <a:p>
            <a:pPr>
              <a:defRPr/>
            </a:pPr>
            <a:endParaRPr lang="nb-NO"/>
          </a:p>
          <a:p>
            <a:pPr>
              <a:defRPr/>
            </a:pPr>
            <a:r>
              <a:rPr lang="nb-NO"/>
              <a:t>De som jobber på familievernkontoret har taushetsplikt.</a:t>
            </a:r>
            <a:endParaRPr lang="nb-NO">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400" b="1" i="1" u="none" strike="noStrike" kern="1200">
              <a:solidFill>
                <a:schemeClr val="tx1"/>
              </a:solidFill>
              <a:effectLst/>
              <a:latin typeface="+mn-lt"/>
              <a:ea typeface="+mn-ea"/>
              <a:cs typeface="+mn-cs"/>
            </a:endParaRPr>
          </a:p>
          <a:p>
            <a:pPr>
              <a:defRPr/>
            </a:pPr>
            <a:r>
              <a:rPr lang="en-US" b="1" err="1">
                <a:cs typeface="Arial"/>
              </a:rPr>
              <a:t>Til</a:t>
            </a:r>
            <a:r>
              <a:rPr lang="en-US" b="1">
                <a:cs typeface="Arial"/>
              </a:rPr>
              <a:t> deg </a:t>
            </a:r>
            <a:r>
              <a:rPr lang="en-US" b="1" err="1">
                <a:cs typeface="Arial"/>
              </a:rPr>
              <a:t>som</a:t>
            </a:r>
            <a:r>
              <a:rPr lang="en-US" b="1">
                <a:cs typeface="Arial"/>
              </a:rPr>
              <a:t> holder </a:t>
            </a:r>
            <a:r>
              <a:rPr lang="en-US" b="1" err="1">
                <a:cs typeface="Arial"/>
              </a:rPr>
              <a:t>presentasjonen</a:t>
            </a:r>
            <a:endParaRPr lang="en-US" b="1">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a:rPr>
              <a:t>Informer om familievernkontoret i kommunen.</a:t>
            </a:r>
          </a:p>
          <a:p>
            <a:pPr>
              <a:defRPr/>
            </a:pPr>
            <a:r>
              <a:rPr lang="nb-NO"/>
              <a:t> </a:t>
            </a:r>
            <a:endParaRPr lang="nb-NO">
              <a:cs typeface="Arial"/>
            </a:endParaRPr>
          </a:p>
          <a:p>
            <a:r>
              <a:rPr lang="nb-NO" b="1">
                <a:cs typeface="Arial"/>
              </a:rPr>
              <a:t>Forslag til metode</a:t>
            </a:r>
          </a:p>
          <a:p>
            <a:r>
              <a:rPr lang="nb-NO" b="0">
                <a:cs typeface="Arial"/>
              </a:rPr>
              <a:t>Gi eksempler på situasjoner hvor det kan være aktuelt å ta kontakt med familievernkontoret.</a:t>
            </a:r>
          </a:p>
          <a:p>
            <a:r>
              <a:rPr lang="nb-NO" b="0">
                <a:cs typeface="Arial"/>
              </a:rPr>
              <a:t>Inviter familievernkontoret til mottaket</a:t>
            </a:r>
            <a:r>
              <a:rPr lang="nb-NO">
                <a:cs typeface="Arial"/>
              </a:rPr>
              <a:t>.</a:t>
            </a:r>
            <a:endParaRPr lang="nb-NO" b="0">
              <a:cs typeface="Arial"/>
            </a:endParaRPr>
          </a:p>
          <a:p>
            <a:r>
              <a:rPr lang="nb-NO">
                <a:cs typeface="Arial"/>
              </a:rPr>
              <a:t>Vis nettside med kontaktinformasjon til familievernkontoret i kommunen: https://www.bufdir.no/familie/familievernkontorer/</a:t>
            </a:r>
          </a:p>
          <a:p>
            <a:endParaRPr lang="nb-NO" b="1">
              <a:cs typeface="Arial"/>
            </a:endParaRPr>
          </a:p>
          <a:p>
            <a:r>
              <a:rPr lang="nb-NO" b="1">
                <a:cs typeface="Arial"/>
              </a:rPr>
              <a:t>Les mer her</a:t>
            </a:r>
          </a:p>
          <a:p>
            <a:r>
              <a:rPr lang="nb-NO" b="0">
                <a:cs typeface="Arial"/>
              </a:rPr>
              <a:t>Du finner mer informasjon om familievern på </a:t>
            </a:r>
            <a:r>
              <a:rPr lang="nb-NO" b="0" err="1">
                <a:cs typeface="Arial"/>
              </a:rPr>
              <a:t>Bufdir</a:t>
            </a:r>
            <a:r>
              <a:rPr lang="nb-NO" b="0">
                <a:cs typeface="Arial"/>
              </a:rPr>
              <a:t> sine nettsider. Her er også brosjyrer på ulike språk og annet veiledningsmateriale: </a:t>
            </a:r>
            <a:r>
              <a:rPr lang="nb-NO">
                <a:cs typeface="Arial"/>
              </a:rPr>
              <a:t>https://bestill.bufdir.no/pub/familievern</a:t>
            </a:r>
          </a:p>
        </p:txBody>
      </p:sp>
    </p:spTree>
    <p:extLst>
      <p:ext uri="{BB962C8B-B14F-4D97-AF65-F5344CB8AC3E}">
        <p14:creationId xmlns:p14="http://schemas.microsoft.com/office/powerpoint/2010/main" val="1853621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Tvangsekteskap, kjønnslemlestelse og negativ sosial kontroll</a:t>
            </a:r>
          </a:p>
          <a:p>
            <a:endParaRPr lang="nb-NO" b="1"/>
          </a:p>
          <a:p>
            <a:r>
              <a:rPr lang="nb-NO" b="1"/>
              <a:t>Støttetekst</a:t>
            </a:r>
          </a:p>
          <a:p>
            <a:r>
              <a:rPr lang="nb-NO" b="0"/>
              <a:t>I Norge er det flere som gir hjelp, råd og veiledning til personer som blir utsatt for blant annet tvangsekteskap, kjønnslemlestelse og negativ sosial kontroll. </a:t>
            </a:r>
          </a:p>
          <a:p>
            <a:endParaRPr lang="nb-NO" b="0">
              <a:latin typeface="+mn-lt"/>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1" i="0">
                <a:solidFill>
                  <a:srgbClr val="212529"/>
                </a:solidFill>
                <a:effectLst/>
                <a:latin typeface="+mn-lt"/>
              </a:rPr>
              <a:t>Røde Kors-telefonen om negativ sosial kontroll og æresrelatert vold</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b="0" i="0">
                <a:solidFill>
                  <a:srgbClr val="212529"/>
                </a:solidFill>
                <a:effectLst/>
                <a:latin typeface="+mn-lt"/>
              </a:rPr>
              <a:t>Røde Kors-telefonen kan gi veiledning og råd hvis du opplever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a:solidFill>
                  <a:srgbClr val="212529"/>
                </a:solidFill>
                <a:effectLst/>
                <a:latin typeface="+mn-lt"/>
              </a:rPr>
              <a:t>negativ sosial kontroll</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a:solidFill>
                  <a:srgbClr val="212529"/>
                </a:solidFill>
                <a:effectLst/>
                <a:latin typeface="+mn-lt"/>
              </a:rPr>
              <a:t>æresrelatert vold</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a:solidFill>
                  <a:srgbClr val="212529"/>
                </a:solidFill>
                <a:effectLst/>
                <a:latin typeface="+mn-lt"/>
              </a:rPr>
              <a:t>tvangsekteskap eller press ved inngåelse av </a:t>
            </a:r>
            <a:r>
              <a:rPr lang="nb-NO">
                <a:solidFill>
                  <a:srgbClr val="212529"/>
                </a:solidFill>
                <a:latin typeface="+mn-lt"/>
              </a:rPr>
              <a:t>ekteskap</a:t>
            </a:r>
          </a:p>
          <a:p>
            <a:pPr marL="171450" indent="-171450">
              <a:buFont typeface="Arial" panose="020B0604020202020204" pitchFamily="34" charset="0"/>
              <a:buChar char="•"/>
              <a:defRPr/>
            </a:pPr>
            <a:r>
              <a:rPr lang="nb-NO">
                <a:solidFill>
                  <a:srgbClr val="212529"/>
                </a:solidFill>
                <a:latin typeface="+mn-lt"/>
              </a:rPr>
              <a:t>kjønnslemlestelse eller frykt for kjønnslemlestelse</a:t>
            </a:r>
            <a:endParaRPr lang="nb-NO">
              <a:solidFill>
                <a:srgbClr val="000000"/>
              </a:solidFill>
              <a:latin typeface="+mn-lt"/>
              <a:cs typeface="Arial" panose="020B0604020202020204"/>
            </a:endParaRPr>
          </a:p>
          <a:p>
            <a:pPr marL="171450" indent="-171450">
              <a:buFont typeface="Arial" panose="020B0604020202020204" pitchFamily="34" charset="0"/>
              <a:buChar char="•"/>
              <a:defRPr/>
            </a:pPr>
            <a:r>
              <a:rPr lang="nb-NO">
                <a:solidFill>
                  <a:srgbClr val="212529"/>
                </a:solidFill>
                <a:latin typeface="+mn-lt"/>
              </a:rPr>
              <a:t>frykt for å</a:t>
            </a:r>
            <a:r>
              <a:rPr lang="nb-NO" b="0" i="0">
                <a:solidFill>
                  <a:srgbClr val="212529"/>
                </a:solidFill>
                <a:effectLst/>
                <a:latin typeface="+mn-lt"/>
              </a:rPr>
              <a:t> bli etterlatt i utlandet mot din vilje</a:t>
            </a:r>
            <a:endParaRPr lang="nb-NO">
              <a:latin typeface="+mn-lt"/>
              <a:cs typeface="Arial"/>
            </a:endParaRPr>
          </a:p>
          <a:p>
            <a:pPr marL="171450" indent="-171450">
              <a:buFont typeface="Arial" panose="020B0604020202020204" pitchFamily="34" charset="0"/>
              <a:buChar char="•"/>
              <a:defRPr/>
            </a:pPr>
            <a:r>
              <a:rPr lang="nb-NO" b="0" i="0">
                <a:solidFill>
                  <a:srgbClr val="212529"/>
                </a:solidFill>
                <a:effectLst/>
                <a:latin typeface="+mn-lt"/>
              </a:rPr>
              <a:t>at venner eller </a:t>
            </a:r>
            <a:r>
              <a:rPr lang="nb-NO">
                <a:solidFill>
                  <a:srgbClr val="212529"/>
                </a:solidFill>
                <a:latin typeface="+mn-lt"/>
              </a:rPr>
              <a:t>andre trenger hjelp</a:t>
            </a:r>
          </a:p>
          <a:p>
            <a:pPr marL="171450" indent="-171450">
              <a:buFont typeface="Arial" panose="020B0604020202020204" pitchFamily="34" charset="0"/>
              <a:buChar char="•"/>
              <a:defRPr/>
            </a:pPr>
            <a:r>
              <a:rPr lang="nb-NO" b="0" i="0">
                <a:solidFill>
                  <a:srgbClr val="212529"/>
                </a:solidFill>
                <a:effectLst/>
                <a:latin typeface="+mn-lt"/>
              </a:rPr>
              <a:t>utfordringer med å oppdra barn i ny kultur</a:t>
            </a:r>
          </a:p>
          <a:p>
            <a:pPr marL="0" indent="0">
              <a:buFont typeface="Arial" panose="020B0604020202020204" pitchFamily="34" charset="0"/>
              <a:buNone/>
              <a:defRPr/>
            </a:pPr>
            <a:endParaRPr lang="nb-NO" b="0" i="0">
              <a:solidFill>
                <a:srgbClr val="212529"/>
              </a:solidFill>
              <a:effectLst/>
              <a:latin typeface="+mn-lt"/>
            </a:endParaRPr>
          </a:p>
          <a:p>
            <a:pPr marL="0" indent="0">
              <a:buFont typeface="Arial" panose="020B0604020202020204" pitchFamily="34" charset="0"/>
              <a:buNone/>
              <a:defRPr/>
            </a:pPr>
            <a:r>
              <a:rPr lang="nb-NO"/>
              <a:t>Du kan ringe 815 55 201, mandag til fredag, mellom kl. 09.00 og 16.00. De har også en chatfunksjon på nettsiden https://rodekorstelefonen.no/. Du kan være anonym. </a:t>
            </a:r>
          </a:p>
          <a:p>
            <a:pPr marL="0" indent="0">
              <a:buFont typeface="Arial" panose="020B0604020202020204" pitchFamily="34" charset="0"/>
              <a:buNone/>
              <a:defRPr/>
            </a:pPr>
            <a:endParaRPr lang="nb-NO">
              <a:solidFill>
                <a:srgbClr val="212529"/>
              </a:solidFill>
              <a:latin typeface="+mn-lt"/>
            </a:endParaRPr>
          </a:p>
          <a:p>
            <a:pPr>
              <a:defRPr/>
            </a:pPr>
            <a:r>
              <a:rPr lang="nb-NO">
                <a:solidFill>
                  <a:srgbClr val="212529"/>
                </a:solidFill>
              </a:rPr>
              <a:t>De som jobber i Røde Kors-telefonen har taushetsplikt. </a:t>
            </a:r>
            <a:endParaRPr lang="nb-NO">
              <a:solidFill>
                <a:srgbClr val="212529"/>
              </a:solidFill>
              <a:cs typeface="Arial"/>
            </a:endParaRPr>
          </a:p>
          <a:p>
            <a:pPr>
              <a:defRPr/>
            </a:pPr>
            <a:endParaRPr lang="nb-NO">
              <a:solidFill>
                <a:srgbClr val="212529"/>
              </a:solidFill>
              <a:latin typeface="+mn-lt"/>
            </a:endParaRPr>
          </a:p>
          <a:p>
            <a:pPr>
              <a:defRPr/>
            </a:pPr>
            <a:r>
              <a:rPr lang="nb-NO" b="1"/>
              <a:t>Kompetanseteamet mot tvangsekteskap, kjønnslemlestelse og negativ sosial kontroll </a:t>
            </a:r>
            <a:endParaRPr lang="nb-NO"/>
          </a:p>
          <a:p>
            <a:pPr>
              <a:defRPr/>
            </a:pPr>
            <a:r>
              <a:rPr lang="nb-NO"/>
              <a:t>Hvis du er over 18 år og trenger hjelp på grunn av tvangsekteskap, kjønnslemlestelse og negativ sosial kontroll kan du kontakte </a:t>
            </a:r>
            <a:r>
              <a:rPr lang="nb-NO" b="0" i="0" dirty="0">
                <a:solidFill>
                  <a:srgbClr val="212529"/>
                </a:solidFill>
                <a:effectLst/>
                <a:latin typeface="+mn-lt"/>
              </a:rPr>
              <a:t>Kompetanseteamet mot </a:t>
            </a:r>
            <a:r>
              <a:rPr lang="nb-NO" dirty="0">
                <a:solidFill>
                  <a:srgbClr val="212529"/>
                </a:solidFill>
                <a:latin typeface="+mn-lt"/>
              </a:rPr>
              <a:t>tvangsekteskap. </a:t>
            </a:r>
            <a:endParaRPr lang="nb-NO" b="0" i="0" dirty="0">
              <a:solidFill>
                <a:srgbClr val="212529"/>
              </a:solidFill>
              <a:effectLst/>
              <a:latin typeface="+mn-lt"/>
            </a:endParaRPr>
          </a:p>
          <a:p>
            <a:endParaRPr lang="nb-NO">
              <a:solidFill>
                <a:srgbClr val="212529"/>
              </a:solidFill>
              <a:latin typeface="+mn-lt"/>
            </a:endParaRPr>
          </a:p>
          <a:p>
            <a:pPr>
              <a:spcBef>
                <a:spcPts val="1000"/>
              </a:spcBef>
            </a:pPr>
            <a:r>
              <a:rPr lang="nb-NO" b="0" i="0">
                <a:solidFill>
                  <a:srgbClr val="212529"/>
                </a:solidFill>
                <a:effectLst/>
                <a:latin typeface="+mn-lt"/>
              </a:rPr>
              <a:t>Kompetanseteamet hjelper </a:t>
            </a:r>
            <a:r>
              <a:rPr lang="nb-NO">
                <a:solidFill>
                  <a:srgbClr val="212529"/>
                </a:solidFill>
                <a:latin typeface="+mn-lt"/>
              </a:rPr>
              <a:t>deg </a:t>
            </a:r>
            <a:r>
              <a:rPr lang="nb-NO" dirty="0">
                <a:solidFill>
                  <a:srgbClr val="212529"/>
                </a:solidFill>
                <a:latin typeface="+mn-lt"/>
              </a:rPr>
              <a:t>med </a:t>
            </a:r>
            <a:r>
              <a:rPr lang="nb-NO" b="0" i="0">
                <a:solidFill>
                  <a:srgbClr val="212529"/>
                </a:solidFill>
                <a:effectLst/>
                <a:latin typeface="+mn-lt"/>
              </a:rPr>
              <a:t>å </a:t>
            </a:r>
            <a:r>
              <a:rPr lang="nb-NO" b="0" i="0" dirty="0">
                <a:solidFill>
                  <a:srgbClr val="212529"/>
                </a:solidFill>
                <a:effectLst/>
                <a:latin typeface="+mn-lt"/>
              </a:rPr>
              <a:t>få</a:t>
            </a:r>
            <a:r>
              <a:rPr lang="nb-NO" b="0" i="0">
                <a:solidFill>
                  <a:srgbClr val="212529"/>
                </a:solidFill>
                <a:effectLst/>
                <a:latin typeface="+mn-lt"/>
              </a:rPr>
              <a:t> kontakt med riktig instans i hjelpeapparatet. Hva som er riktig instans avhenger av situasjonen </a:t>
            </a:r>
            <a:r>
              <a:rPr lang="nb-NO">
                <a:solidFill>
                  <a:srgbClr val="212529"/>
                </a:solidFill>
                <a:latin typeface="+mn-lt"/>
              </a:rPr>
              <a:t>du er i. </a:t>
            </a:r>
            <a:r>
              <a:rPr lang="nb-NO" b="0" i="0">
                <a:solidFill>
                  <a:srgbClr val="212529"/>
                </a:solidFill>
                <a:effectLst/>
                <a:latin typeface="+mn-lt"/>
              </a:rPr>
              <a:t>Det kan for eksempel være politi, barnevernstjenesten, </a:t>
            </a:r>
            <a:r>
              <a:rPr lang="nb-NO">
                <a:solidFill>
                  <a:srgbClr val="212529"/>
                </a:solidFill>
                <a:latin typeface="+mn-lt"/>
              </a:rPr>
              <a:t>krisesenter</a:t>
            </a:r>
            <a:r>
              <a:rPr lang="nb-NO" b="0" i="0">
                <a:solidFill>
                  <a:srgbClr val="212529"/>
                </a:solidFill>
                <a:effectLst/>
                <a:latin typeface="+mn-lt"/>
              </a:rPr>
              <a:t> eller NAV. Kompetanseteamet samarbeider også med frivillige organisasjoner med spesialkompetanse på feltet.</a:t>
            </a:r>
            <a:r>
              <a:rPr lang="nb-NO">
                <a:solidFill>
                  <a:srgbClr val="212529"/>
                </a:solidFill>
                <a:latin typeface="+mn-lt"/>
              </a:rPr>
              <a:t> </a:t>
            </a:r>
            <a:endParaRPr lang="nb-NO" b="0" i="0">
              <a:solidFill>
                <a:srgbClr val="212529"/>
              </a:solidFill>
              <a:effectLst/>
              <a:latin typeface="+mn-lt"/>
            </a:endParaRPr>
          </a:p>
          <a:p>
            <a:pPr>
              <a:spcBef>
                <a:spcPts val="1000"/>
              </a:spcBef>
            </a:pPr>
            <a:endParaRPr lang="nb-NO">
              <a:solidFill>
                <a:srgbClr val="212529"/>
              </a:solidFill>
              <a:latin typeface="+mn-lt"/>
            </a:endParaRPr>
          </a:p>
          <a:p>
            <a:pPr>
              <a:spcBef>
                <a:spcPts val="1000"/>
              </a:spcBef>
            </a:pPr>
            <a:r>
              <a:rPr lang="nb-NO" b="0" i="0">
                <a:solidFill>
                  <a:srgbClr val="212529"/>
                </a:solidFill>
                <a:effectLst/>
                <a:latin typeface="+mn-lt"/>
              </a:rPr>
              <a:t>Du kan ringe </a:t>
            </a:r>
            <a:r>
              <a:rPr lang="nb-NO">
                <a:solidFill>
                  <a:srgbClr val="212529"/>
                </a:solidFill>
                <a:latin typeface="+mn-lt"/>
              </a:rPr>
              <a:t>Kompetanseteamet på telefon 478</a:t>
            </a:r>
            <a:r>
              <a:rPr lang="nb-NO" b="0" i="0">
                <a:solidFill>
                  <a:srgbClr val="212529"/>
                </a:solidFill>
                <a:effectLst/>
                <a:latin typeface="+mn-lt"/>
              </a:rPr>
              <a:t> 090 50</a:t>
            </a:r>
            <a:r>
              <a:rPr lang="nb-NO">
                <a:solidFill>
                  <a:srgbClr val="212529"/>
                </a:solidFill>
                <a:latin typeface="+mn-lt"/>
              </a:rPr>
              <a:t>,</a:t>
            </a:r>
            <a:r>
              <a:rPr lang="nb-NO" b="0" i="0">
                <a:solidFill>
                  <a:srgbClr val="212529"/>
                </a:solidFill>
                <a:effectLst/>
                <a:latin typeface="+mn-lt"/>
              </a:rPr>
              <a:t> mandag til fredag, mellom kl. 09.00 og 15.00. Du kan også sende e-post: kompetanseteamet@bufdir.no</a:t>
            </a:r>
          </a:p>
          <a:p>
            <a:pPr algn="l">
              <a:spcBef>
                <a:spcPts val="1000"/>
              </a:spcBef>
              <a:spcAft>
                <a:spcPts val="0"/>
              </a:spcAft>
            </a:pPr>
            <a:endParaRPr lang="nb-NO" b="0" i="0">
              <a:solidFill>
                <a:srgbClr val="212529"/>
              </a:solidFill>
              <a:effectLst/>
              <a:latin typeface="+mn-lt"/>
            </a:endParaRPr>
          </a:p>
          <a:p>
            <a:pPr algn="l">
              <a:spcBef>
                <a:spcPts val="1000"/>
              </a:spcBef>
              <a:spcAft>
                <a:spcPts val="0"/>
              </a:spcAft>
            </a:pPr>
            <a:r>
              <a:rPr lang="nb-NO" b="1" i="0">
                <a:solidFill>
                  <a:srgbClr val="212529"/>
                </a:solidFill>
                <a:effectLst/>
                <a:latin typeface="+mn-lt"/>
              </a:rPr>
              <a:t>Til deg som holder presentasjonen</a:t>
            </a:r>
          </a:p>
          <a:p>
            <a:r>
              <a:rPr lang="nb-NO">
                <a:solidFill>
                  <a:srgbClr val="212529"/>
                </a:solidFill>
                <a:latin typeface="+mn-lt"/>
              </a:rPr>
              <a:t>Kompetanseteamet er kontaktpunkt for Utenriksdepartementet (UD) i saker hvor personen er i utlandet. Kompetanseteamet koordinerer kontakten med hjelpeapparatet her i Norge og samarbeider med den aktuelle utenriksstasjonen i landet der personen befinner seg.</a:t>
            </a:r>
            <a:endParaRPr lang="nb-NO">
              <a:solidFill>
                <a:srgbClr val="212529"/>
              </a:solidFill>
              <a:latin typeface="+mn-lt"/>
              <a:cs typeface="Arial" panose="020B0604020202020204"/>
            </a:endParaRPr>
          </a:p>
          <a:p>
            <a:endParaRPr lang="nb-NO">
              <a:solidFill>
                <a:srgbClr val="212529"/>
              </a:solidFill>
              <a:latin typeface="+mn-lt"/>
              <a:cs typeface="Arial" panose="020B0604020202020204"/>
            </a:endParaRPr>
          </a:p>
          <a:p>
            <a:r>
              <a:rPr lang="nb-NO">
                <a:solidFill>
                  <a:srgbClr val="212529"/>
                </a:solidFill>
                <a:latin typeface="+mn-lt"/>
              </a:rPr>
              <a:t>Kompetanseteamet mot tvangsekteskap, kjønnslemlestelse og negativ sosial kontroll er et tverretatlig team som har representanter fra Barne-, ungdoms- og familiedirektoratet (</a:t>
            </a:r>
            <a:r>
              <a:rPr lang="nb-NO" err="1">
                <a:solidFill>
                  <a:srgbClr val="212529"/>
                </a:solidFill>
                <a:latin typeface="+mn-lt"/>
              </a:rPr>
              <a:t>Bufdir</a:t>
            </a:r>
            <a:r>
              <a:rPr lang="nb-NO">
                <a:solidFill>
                  <a:srgbClr val="212529"/>
                </a:solidFill>
                <a:latin typeface="+mn-lt"/>
              </a:rPr>
              <a:t>), Integrerings- og mangfoldsdirektoratet (IMDi), Utlendingsdirektoratet (UDI), Politidirektoratet (POD), Arbeids- og velferdsdirektoratet (</a:t>
            </a:r>
            <a:r>
              <a:rPr lang="nb-NO" err="1">
                <a:solidFill>
                  <a:srgbClr val="212529"/>
                </a:solidFill>
                <a:latin typeface="+mn-lt"/>
              </a:rPr>
              <a:t>AVdir</a:t>
            </a:r>
            <a:r>
              <a:rPr lang="nb-NO">
                <a:solidFill>
                  <a:srgbClr val="212529"/>
                </a:solidFill>
                <a:latin typeface="+mn-lt"/>
              </a:rPr>
              <a:t>) og Helsedirektoratet (</a:t>
            </a:r>
            <a:r>
              <a:rPr lang="nb-NO" err="1">
                <a:solidFill>
                  <a:srgbClr val="212529"/>
                </a:solidFill>
                <a:latin typeface="+mn-lt"/>
              </a:rPr>
              <a:t>Hdir</a:t>
            </a:r>
            <a:r>
              <a:rPr lang="nb-NO">
                <a:solidFill>
                  <a:srgbClr val="212529"/>
                </a:solidFill>
                <a:latin typeface="+mn-lt"/>
              </a:rPr>
              <a:t>).</a:t>
            </a:r>
            <a:endParaRPr lang="nb-NO">
              <a:solidFill>
                <a:srgbClr val="212529"/>
              </a:solidFill>
              <a:latin typeface="+mn-lt"/>
              <a:cs typeface="Arial"/>
            </a:endParaRPr>
          </a:p>
          <a:p>
            <a:pPr>
              <a:spcBef>
                <a:spcPts val="1000"/>
              </a:spcBef>
            </a:pPr>
            <a:endParaRPr lang="nb-NO" b="1">
              <a:solidFill>
                <a:srgbClr val="212529"/>
              </a:solidFill>
              <a:latin typeface="+mn-lt"/>
              <a:cs typeface="Arial" panose="020B0604020202020204"/>
            </a:endParaRPr>
          </a:p>
          <a:p>
            <a:pPr marL="171450" indent="-171450" algn="l">
              <a:spcBef>
                <a:spcPts val="1000"/>
              </a:spcBef>
              <a:spcAft>
                <a:spcPts val="0"/>
              </a:spcAft>
              <a:buFont typeface="Arial" panose="020B0604020202020204" pitchFamily="34" charset="0"/>
              <a:buChar char="•"/>
            </a:pPr>
            <a:r>
              <a:rPr lang="nb-NO"/>
              <a:t>Finn mer informasjon om </a:t>
            </a:r>
            <a:r>
              <a:rPr lang="nb-NO" b="0" i="0">
                <a:solidFill>
                  <a:srgbClr val="212529"/>
                </a:solidFill>
                <a:effectLst/>
                <a:latin typeface="+mn-lt"/>
              </a:rPr>
              <a:t>Røde Kors sin hjelpetelefon mot tvangsekteskap, kjønnslemlestelse og negativ sosial kontroll her: https://rodekorstelefonen.no/</a:t>
            </a:r>
            <a:endParaRPr lang="nb-NO" b="0" i="0" dirty="0">
              <a:solidFill>
                <a:srgbClr val="212529"/>
              </a:solidFill>
              <a:effectLst/>
              <a:latin typeface="+mn-lt"/>
            </a:endParaRPr>
          </a:p>
          <a:p>
            <a:pPr marL="171450" indent="-171450" algn="l">
              <a:spcBef>
                <a:spcPts val="1000"/>
              </a:spcBef>
              <a:spcAft>
                <a:spcPts val="0"/>
              </a:spcAft>
              <a:buFont typeface="Arial" panose="020B0604020202020204" pitchFamily="34" charset="0"/>
              <a:buChar char="•"/>
            </a:pPr>
            <a:r>
              <a:rPr lang="nb-NO" b="0" i="0">
                <a:solidFill>
                  <a:srgbClr val="212529"/>
                </a:solidFill>
                <a:effectLst/>
                <a:latin typeface="+mn-lt"/>
              </a:rPr>
              <a:t>Finn mer informasjon om Kompetanseteamet mot tvangsekteskap, kjønnslemlestelse og negativ sosial kontroll her: https://www.bufdir.no/vold/aresrelatert/kompetanseteamet/</a:t>
            </a:r>
            <a:endParaRPr lang="nb-NO" b="0" i="0" dirty="0">
              <a:solidFill>
                <a:srgbClr val="212529"/>
              </a:solidFill>
              <a:effectLst/>
              <a:latin typeface="+mn-lt"/>
            </a:endParaRPr>
          </a:p>
          <a:p>
            <a:pPr marL="285750" indent="-285750" algn="l">
              <a:spcBef>
                <a:spcPts val="1000"/>
              </a:spcBef>
              <a:spcAft>
                <a:spcPts val="0"/>
              </a:spcAft>
              <a:buFont typeface="Arial" panose="020B0604020202020204" pitchFamily="34" charset="0"/>
              <a:buChar char="•"/>
            </a:pPr>
            <a:endParaRPr lang="nb-NO" b="0" i="0">
              <a:solidFill>
                <a:srgbClr val="212529"/>
              </a:solidFill>
              <a:effectLst/>
              <a:latin typeface="ars_maquette_web_one"/>
            </a:endParaRPr>
          </a:p>
          <a:p>
            <a:pPr marL="0" marR="0" lvl="0" indent="0" algn="l" defTabSz="1088776" rtl="0" eaLnBrk="1" fontAlgn="auto" latinLnBrk="0" hangingPunct="1">
              <a:lnSpc>
                <a:spcPct val="100000"/>
              </a:lnSpc>
              <a:spcBef>
                <a:spcPts val="1000"/>
              </a:spcBef>
              <a:spcAft>
                <a:spcPts val="0"/>
              </a:spcAft>
              <a:buClrTx/>
              <a:buSzTx/>
              <a:buFontTx/>
              <a:buNone/>
              <a:tabLst/>
              <a:defRPr/>
            </a:pPr>
            <a:r>
              <a:rPr lang="nb-NO" b="1">
                <a:cs typeface="Arial"/>
              </a:rPr>
              <a:t>Forslag til metode</a:t>
            </a:r>
          </a:p>
          <a:p>
            <a:pPr algn="l">
              <a:spcBef>
                <a:spcPts val="1000"/>
              </a:spcBef>
              <a:spcAft>
                <a:spcPts val="0"/>
              </a:spcAft>
            </a:pPr>
            <a:r>
              <a:rPr lang="nb-NO" b="0" i="0">
                <a:solidFill>
                  <a:srgbClr val="212529"/>
                </a:solidFill>
                <a:effectLst/>
                <a:latin typeface="+mn-lt"/>
              </a:rPr>
              <a:t>Inviter Røde Kors telefonen om tvangsekteskap og kjønnslemlestelse til mottaket.</a:t>
            </a:r>
          </a:p>
          <a:p>
            <a:pPr algn="l">
              <a:spcBef>
                <a:spcPts val="1000"/>
              </a:spcBef>
              <a:spcAft>
                <a:spcPts val="0"/>
              </a:spcAft>
            </a:pPr>
            <a:r>
              <a:rPr lang="nb-NO" b="0" i="0">
                <a:solidFill>
                  <a:srgbClr val="212529"/>
                </a:solidFill>
                <a:effectLst/>
                <a:latin typeface="+mn-lt"/>
              </a:rPr>
              <a:t>Vis nettsiden https://rodekorstelefonen.no/</a:t>
            </a:r>
          </a:p>
          <a:p>
            <a:pPr algn="l">
              <a:spcBef>
                <a:spcPts val="1000"/>
              </a:spcBef>
              <a:spcAft>
                <a:spcPts val="0"/>
              </a:spcAft>
            </a:pPr>
            <a:r>
              <a:rPr lang="nb-NO" b="0" i="0">
                <a:solidFill>
                  <a:srgbClr val="212529"/>
                </a:solidFill>
                <a:effectLst/>
                <a:latin typeface="+mn-lt"/>
              </a:rPr>
              <a:t>Inviter kompetanseteamet fra </a:t>
            </a:r>
            <a:r>
              <a:rPr lang="nb-NO" b="0" i="0" err="1">
                <a:solidFill>
                  <a:srgbClr val="212529"/>
                </a:solidFill>
                <a:effectLst/>
                <a:latin typeface="+mn-lt"/>
              </a:rPr>
              <a:t>Bufdir</a:t>
            </a:r>
            <a:endParaRPr lang="nb-NO" b="0" i="0">
              <a:solidFill>
                <a:srgbClr val="212529"/>
              </a:solidFill>
              <a:effectLst/>
              <a:latin typeface="+mn-lt"/>
            </a:endParaRPr>
          </a:p>
          <a:p>
            <a:pPr algn="l">
              <a:spcBef>
                <a:spcPts val="1000"/>
              </a:spcBef>
              <a:spcAft>
                <a:spcPts val="0"/>
              </a:spcAft>
            </a:pPr>
            <a:endParaRPr lang="nb-NO" b="0" i="0">
              <a:solidFill>
                <a:srgbClr val="212529"/>
              </a:solidFill>
              <a:effectLst/>
              <a:latin typeface="ars_maquette_web_one"/>
            </a:endParaRPr>
          </a:p>
          <a:p>
            <a:pPr marL="0" marR="0" lvl="0" indent="0" algn="l" defTabSz="1088776" rtl="0" eaLnBrk="1" fontAlgn="auto" latinLnBrk="0" hangingPunct="1">
              <a:lnSpc>
                <a:spcPct val="100000"/>
              </a:lnSpc>
              <a:spcBef>
                <a:spcPts val="1000"/>
              </a:spcBef>
              <a:spcAft>
                <a:spcPts val="0"/>
              </a:spcAft>
              <a:buClrTx/>
              <a:buSzTx/>
              <a:buFontTx/>
              <a:buNone/>
              <a:tabLst/>
              <a:defRPr/>
            </a:pPr>
            <a:r>
              <a:rPr lang="nb-NO" b="1">
                <a:cs typeface="Arial"/>
              </a:rPr>
              <a:t>Les mer her</a:t>
            </a:r>
            <a:endParaRPr lang="nb-NO" b="0" i="0">
              <a:solidFill>
                <a:srgbClr val="212529"/>
              </a:solidFill>
              <a:effectLst/>
              <a:latin typeface="ars_maquette_web_one"/>
            </a:endParaRPr>
          </a:p>
          <a:p>
            <a:pPr algn="l">
              <a:spcBef>
                <a:spcPts val="1000"/>
              </a:spcBef>
              <a:spcAft>
                <a:spcPts val="0"/>
              </a:spcAft>
            </a:pPr>
            <a:r>
              <a:rPr lang="nb-NO" b="0" i="0">
                <a:solidFill>
                  <a:srgbClr val="212529"/>
                </a:solidFill>
                <a:effectLst/>
                <a:latin typeface="+mn-lt"/>
              </a:rPr>
              <a:t>Veiviseren om kjønnslemlestelse: https://kjonnslemlestelse.nkvts.no/</a:t>
            </a:r>
          </a:p>
        </p:txBody>
      </p:sp>
    </p:spTree>
    <p:extLst>
      <p:ext uri="{BB962C8B-B14F-4D97-AF65-F5344CB8AC3E}">
        <p14:creationId xmlns:p14="http://schemas.microsoft.com/office/powerpoint/2010/main" val="2217520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Refleksjonsoppgaver om barn som trenger hjelp</a:t>
            </a:r>
          </a:p>
          <a:p>
            <a:endParaRPr lang="en-US" b="1"/>
          </a:p>
          <a:p>
            <a:r>
              <a:rPr lang="en-US" b="1" err="1"/>
              <a:t>Oppgave</a:t>
            </a:r>
            <a:r>
              <a:rPr lang="en-US" b="1"/>
              <a:t> 1</a:t>
            </a:r>
            <a:endParaRPr lang="en-US"/>
          </a:p>
          <a:p>
            <a:r>
              <a:rPr lang="nb-NO" err="1"/>
              <a:t>Someyah</a:t>
            </a:r>
            <a:r>
              <a:rPr lang="nb-NO"/>
              <a:t> </a:t>
            </a:r>
            <a:r>
              <a:rPr lang="nb-NO" dirty="0"/>
              <a:t>var </a:t>
            </a:r>
            <a:r>
              <a:rPr lang="nb-NO"/>
              <a:t>mye sammen med venninnen sin</a:t>
            </a:r>
            <a:r>
              <a:rPr lang="nb-NO" dirty="0"/>
              <a:t> tidligere</a:t>
            </a:r>
            <a:r>
              <a:rPr lang="nb-NO"/>
              <a:t>. Hun sier til deg at venninnen hennes har forandret seg den siste tiden. Tidligere var hun alltid glad, mye ute med venninnene og flink på skolen. Nå er hun nesten alltid trist, følger ikke med på skolen og er som oftest hjemme. Hun sier at moren har det vanskelig og at uansett hva hun gjør så er moren lei seg. </a:t>
            </a:r>
          </a:p>
          <a:p>
            <a:pPr marL="171450" indent="-171450">
              <a:buFont typeface="Arial" panose="020B0604020202020204" pitchFamily="34" charset="0"/>
              <a:buChar char="•"/>
            </a:pPr>
            <a:r>
              <a:rPr lang="nb-NO"/>
              <a:t>Hva tenker dere om denne situasjonen?</a:t>
            </a:r>
          </a:p>
          <a:p>
            <a:pPr marL="171450" indent="-171450">
              <a:buFont typeface="Arial" panose="020B0604020202020204" pitchFamily="34" charset="0"/>
              <a:buChar char="•"/>
            </a:pPr>
            <a:r>
              <a:rPr lang="nb-NO"/>
              <a:t>Hva kan dere gjøre?</a:t>
            </a:r>
          </a:p>
          <a:p>
            <a:pPr marL="171450" indent="-171450">
              <a:buFont typeface="Arial" panose="020B0604020202020204" pitchFamily="34" charset="0"/>
              <a:buChar char="•"/>
            </a:pPr>
            <a:r>
              <a:rPr lang="nb-NO"/>
              <a:t>Hva skjer i hjemlandet deres når barn eller foreldre trenger ekstra hjelp?</a:t>
            </a:r>
          </a:p>
          <a:p>
            <a:pPr marL="171450" indent="-171450">
              <a:buFont typeface="Arial" panose="020B0604020202020204" pitchFamily="34" charset="0"/>
              <a:buChar char="•"/>
            </a:pPr>
            <a:endParaRPr lang="nb-NO"/>
          </a:p>
          <a:p>
            <a:r>
              <a:rPr lang="nb-NO" b="1">
                <a:cs typeface="Arial"/>
              </a:rPr>
              <a:t>Oppgave 2</a:t>
            </a:r>
          </a:p>
          <a:p>
            <a:r>
              <a:rPr lang="nb-NO" err="1">
                <a:cs typeface="Arial"/>
              </a:rPr>
              <a:t>Tigist</a:t>
            </a:r>
            <a:r>
              <a:rPr lang="nb-NO">
                <a:cs typeface="Arial"/>
              </a:rPr>
              <a:t> har et barn på seks måneder. Hun er usikker på om hun gjør noe feil, fordi barnet legger lite på seg og gråter mye. Hun tør ikke spørre de på mottaket om hjelp, fordi hun er redd for at de varsler barneverntjenesten. </a:t>
            </a:r>
          </a:p>
          <a:p>
            <a:pPr marL="171450" indent="-171450">
              <a:buFont typeface="Arial" panose="020B0604020202020204" pitchFamily="34" charset="0"/>
              <a:buChar char="•"/>
            </a:pPr>
            <a:r>
              <a:rPr lang="nb-NO">
                <a:cs typeface="Arial"/>
              </a:rPr>
              <a:t>Hva kan </a:t>
            </a:r>
            <a:r>
              <a:rPr lang="nb-NO" err="1">
                <a:cs typeface="Arial"/>
              </a:rPr>
              <a:t>Tigist</a:t>
            </a:r>
            <a:r>
              <a:rPr lang="nb-NO">
                <a:cs typeface="Arial"/>
              </a:rPr>
              <a:t> gjøre og hvem kan hun snakke med for å få råd?</a:t>
            </a:r>
          </a:p>
          <a:p>
            <a:pPr marL="285750" indent="-285750">
              <a:buFont typeface="Arial" panose="020B0604020202020204" pitchFamily="34" charset="0"/>
              <a:buChar char="•"/>
            </a:pPr>
            <a:endParaRPr lang="nb-NO">
              <a:cs typeface="Arial"/>
            </a:endParaRPr>
          </a:p>
          <a:p>
            <a:pPr marL="0" indent="0">
              <a:buFont typeface="Arial" panose="020B0604020202020204" pitchFamily="34" charset="0"/>
              <a:buNone/>
            </a:pPr>
            <a:r>
              <a:rPr lang="nb-NO" b="1">
                <a:cs typeface="Arial"/>
              </a:rPr>
              <a:t>Til deg som holder presentasjonen: </a:t>
            </a:r>
          </a:p>
          <a:p>
            <a:pPr marL="0" indent="0">
              <a:buFont typeface="Arial" panose="020B0604020202020204" pitchFamily="34" charset="0"/>
              <a:buNone/>
            </a:pPr>
            <a:r>
              <a:rPr lang="nb-NO">
                <a:cs typeface="Arial"/>
              </a:rPr>
              <a:t>Formålet med oppgaven er å få frem at helsestasjon er et lavterskeltilbud og at der er det naturlig å be om ekstra råd og oppfølging. Det er også et formål å trygge beboere på at barnevern og helsetilbud først og fremst skal være en støtte for foreldre og barn. Å be om råd og oppfølging betyr ikke at man er mindre skikket som forelder.</a:t>
            </a:r>
          </a:p>
        </p:txBody>
      </p:sp>
    </p:spTree>
    <p:extLst>
      <p:ext uri="{BB962C8B-B14F-4D97-AF65-F5344CB8AC3E}">
        <p14:creationId xmlns:p14="http://schemas.microsoft.com/office/powerpoint/2010/main" val="2561823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Oppsummering om barn som trenger hjelp</a:t>
            </a:r>
          </a:p>
          <a:p>
            <a:endParaRPr lang="nb-NO" b="1"/>
          </a:p>
          <a:p>
            <a:r>
              <a:rPr lang="nb-NO" b="1"/>
              <a:t>Til deg som holder presentasjonen</a:t>
            </a:r>
          </a:p>
          <a:p>
            <a:r>
              <a:rPr lang="nb-NO"/>
              <a:t>Repeter kort temaene dere har gått igjennom i dag. Rekker du mer enn foil 34-42 på ett møte, så venter du med oppsummeringen/evalueringen til du er ferdig for dagen. </a:t>
            </a:r>
          </a:p>
          <a:p>
            <a:r>
              <a:rPr lang="nb-NO"/>
              <a:t>Still spørsmål til gruppen, for å sjekke om informasjonen er forstått. </a:t>
            </a:r>
            <a:endParaRPr lang="nb-NO">
              <a:cs typeface="Arial"/>
            </a:endParaRPr>
          </a:p>
          <a:p>
            <a:r>
              <a:rPr lang="nb-NO"/>
              <a:t>Spør om det er noe som fortsatt er uklart, og hvordan møtene kan bli mer nyttige og lærerike. </a:t>
            </a:r>
            <a:endParaRPr lang="nb-NO">
              <a:cs typeface="Arial"/>
            </a:endParaRPr>
          </a:p>
          <a:p>
            <a:endParaRPr lang="nb-NO"/>
          </a:p>
          <a:p>
            <a:r>
              <a:rPr lang="nb-NO" b="1"/>
              <a:t>Forslag til spørsmål</a:t>
            </a:r>
            <a:endParaRPr lang="nb-NO" b="1">
              <a:cs typeface="Arial"/>
            </a:endParaRPr>
          </a:p>
          <a:p>
            <a:pPr marL="171450" indent="-171450">
              <a:buFont typeface="Arial" panose="020B0604020202020204" pitchFamily="34" charset="0"/>
              <a:buChar char="•"/>
            </a:pPr>
            <a:r>
              <a:rPr lang="nb-NO"/>
              <a:t>Er det noe du lurer på?</a:t>
            </a:r>
            <a:endParaRPr lang="nb-NO">
              <a:cs typeface="Arial"/>
            </a:endParaRPr>
          </a:p>
          <a:p>
            <a:pPr marL="171450" indent="-171450">
              <a:buFont typeface="Arial" panose="020B0604020202020204" pitchFamily="34" charset="0"/>
              <a:buChar char="•"/>
            </a:pPr>
            <a:r>
              <a:rPr lang="nb-NO"/>
              <a:t>Er det noe vi kan forklare bedre?</a:t>
            </a:r>
            <a:endParaRPr lang="nb-NO">
              <a:cs typeface="Arial"/>
            </a:endParaRPr>
          </a:p>
          <a:p>
            <a:pPr marL="171450" indent="-171450">
              <a:buFont typeface="Arial" panose="020B0604020202020204" pitchFamily="34" charset="0"/>
              <a:buChar char="•"/>
            </a:pPr>
            <a:r>
              <a:rPr lang="nb-NO"/>
              <a:t>Er det informasjon du savner?</a:t>
            </a:r>
            <a:endParaRPr lang="nb-NO">
              <a:cs typeface="Arial"/>
            </a:endParaRPr>
          </a:p>
          <a:p>
            <a:pPr marL="171450" indent="-171450">
              <a:buFont typeface="Arial" panose="020B0604020202020204" pitchFamily="34" charset="0"/>
              <a:buChar char="•"/>
            </a:pPr>
            <a:r>
              <a:rPr lang="nb-NO"/>
              <a:t>Kan møtene bli mer nyttige og lærerike?</a:t>
            </a:r>
            <a:endParaRPr lang="nb-NO">
              <a:cs typeface="Arial"/>
            </a:endParaRPr>
          </a:p>
          <a:p>
            <a:endParaRPr lang="nb-NO"/>
          </a:p>
          <a:p>
            <a:r>
              <a:rPr lang="nb-NO"/>
              <a:t>Husk å si hva som er temaet for neste møte. Spør om det er noe spesielt de vil fokusere på/vil ha informasjon om. </a:t>
            </a:r>
            <a:endParaRPr lang="nb-NO">
              <a:cs typeface="Arial"/>
            </a:endParaRPr>
          </a:p>
          <a:p>
            <a:endParaRPr lang="nb-NO"/>
          </a:p>
          <a:p>
            <a:r>
              <a:rPr lang="nb-NO" b="1"/>
              <a:t>Du kan også </a:t>
            </a:r>
            <a:endParaRPr lang="nb-NO" b="1">
              <a:cs typeface="Arial"/>
            </a:endParaRPr>
          </a:p>
          <a:p>
            <a:r>
              <a:rPr lang="nb-NO"/>
              <a:t>Ta en runde og be beboerne om å si en ting de husker fra det dere har snakket om. Styr runden, legg til hvis noe mangler. Hvis noen ikke vil si noe, er det lov å si pass. </a:t>
            </a:r>
            <a:endParaRPr lang="nb-NO">
              <a:cs typeface="Arial"/>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45</a:t>
            </a:fld>
            <a:endParaRPr lang="nb-NO"/>
          </a:p>
        </p:txBody>
      </p:sp>
    </p:spTree>
    <p:extLst>
      <p:ext uri="{BB962C8B-B14F-4D97-AF65-F5344CB8AC3E}">
        <p14:creationId xmlns:p14="http://schemas.microsoft.com/office/powerpoint/2010/main" val="4053549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err="1"/>
              <a:t>Dere</a:t>
            </a:r>
            <a:r>
              <a:rPr lang="en-US" sz="1400" b="1"/>
              <a:t> </a:t>
            </a:r>
            <a:r>
              <a:rPr lang="en-US" sz="1400" b="1" err="1"/>
              <a:t>får</a:t>
            </a:r>
            <a:r>
              <a:rPr lang="en-US" sz="1400" b="1"/>
              <a:t> </a:t>
            </a:r>
            <a:r>
              <a:rPr lang="en-US" sz="1400" b="1" err="1"/>
              <a:t>ikke</a:t>
            </a:r>
            <a:r>
              <a:rPr lang="en-US" sz="1400" b="1"/>
              <a:t> </a:t>
            </a:r>
            <a:r>
              <a:rPr lang="en-US" sz="1400" b="1" err="1"/>
              <a:t>bli</a:t>
            </a:r>
            <a:r>
              <a:rPr lang="en-US" sz="1400" b="1"/>
              <a:t> i Norge</a:t>
            </a:r>
          </a:p>
          <a:p>
            <a:endParaRPr lang="en-US" b="1"/>
          </a:p>
          <a:p>
            <a:r>
              <a:rPr lang="en-US" b="1" err="1"/>
              <a:t>Støttetekst</a:t>
            </a:r>
            <a:endParaRPr lang="en-US" b="1"/>
          </a:p>
          <a:p>
            <a:pPr>
              <a:defRPr/>
            </a:pPr>
            <a:r>
              <a:rPr lang="nb-NO" noProof="0"/>
              <a:t>Vi skal snakke om </a:t>
            </a:r>
            <a:r>
              <a:rPr lang="nb-NO"/>
              <a:t>at noen familier ikke får bli i Norge (</a:t>
            </a:r>
            <a:r>
              <a:rPr lang="nb-NO" noProof="0"/>
              <a:t>avslag på </a:t>
            </a:r>
            <a:r>
              <a:rPr lang="nb-NO"/>
              <a:t>søknaden)</a:t>
            </a:r>
            <a:r>
              <a:rPr lang="nb-NO" noProof="0"/>
              <a:t> </a:t>
            </a:r>
            <a:r>
              <a:rPr lang="nb-NO"/>
              <a:t>og hvordan foreldre kan snakke med barna om det som skjer.</a:t>
            </a:r>
            <a:endParaRPr lang="nb-NO">
              <a:cs typeface="Arial"/>
            </a:endParaRPr>
          </a:p>
          <a:p>
            <a:pPr>
              <a:defRPr/>
            </a:pPr>
            <a:endParaRPr lang="nb-NO">
              <a:cs typeface="Arial"/>
            </a:endParaRPr>
          </a:p>
          <a:p>
            <a:pPr>
              <a:defRPr/>
            </a:pPr>
            <a:r>
              <a:rPr lang="nb-NO" b="1">
                <a:cs typeface="Arial"/>
              </a:rPr>
              <a:t>Til deg som holder presentasjonen</a:t>
            </a:r>
          </a:p>
          <a:p>
            <a:r>
              <a:rPr lang="nb-NO"/>
              <a:t>Temaet kan være utfordrende å snakke om, men du kan få hjelp i disse veilederne  </a:t>
            </a:r>
            <a:endParaRPr lang="nb-NO">
              <a:cs typeface="Arial"/>
            </a:endParaRPr>
          </a:p>
          <a:p>
            <a:pPr marL="171450" indent="-171450">
              <a:buFont typeface="Arial" panose="020B0604020202020204" pitchFamily="34" charset="0"/>
              <a:buChar char="•"/>
            </a:pPr>
            <a:r>
              <a:rPr lang="nb-NO"/>
              <a:t>«Aktør i egen fremtid»: https://udi.no/globalassets/global/asylmottak/aktor-i-egen-framtid-samtaler-med-barnefamilier-i-asylmottak.pdf </a:t>
            </a:r>
            <a:endParaRPr lang="nb-NO">
              <a:cs typeface="Arial"/>
            </a:endParaRPr>
          </a:p>
          <a:p>
            <a:pPr marL="171450" indent="-171450">
              <a:buFont typeface="Arial" panose="020B0604020202020204" pitchFamily="34" charset="0"/>
              <a:buChar char="•"/>
            </a:pPr>
            <a:r>
              <a:rPr lang="nb-NO"/>
              <a:t>Veilederen til informasjonsprogrammet: https://udi.no/globalassets/asylmottak/vedlegg/udi_veileder-informasjonsarbeid-i-mottak.pdf</a:t>
            </a:r>
            <a:endParaRPr lang="nb-NO">
              <a:cs typeface="Arial"/>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46</a:t>
            </a:fld>
            <a:endParaRPr lang="nb-NO"/>
          </a:p>
        </p:txBody>
      </p:sp>
    </p:spTree>
    <p:extLst>
      <p:ext uri="{BB962C8B-B14F-4D97-AF65-F5344CB8AC3E}">
        <p14:creationId xmlns:p14="http://schemas.microsoft.com/office/powerpoint/2010/main" val="4088731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cs typeface="Arial"/>
              </a:rPr>
              <a:t>Oppgave om familie som ikke får bli i Norge</a:t>
            </a:r>
          </a:p>
          <a:p>
            <a:endParaRPr lang="nb-NO" sz="1200" b="1">
              <a:cs typeface="Arial"/>
            </a:endParaRPr>
          </a:p>
          <a:p>
            <a:r>
              <a:rPr lang="nb-NO" sz="1200" b="1">
                <a:cs typeface="Arial"/>
              </a:rPr>
              <a:t>Oppgave</a:t>
            </a:r>
            <a:endParaRPr lang="nb-NO" sz="1200" dirty="0">
              <a:cs typeface="Arial"/>
            </a:endParaRPr>
          </a:p>
          <a:p>
            <a:r>
              <a:rPr lang="nb-NO" sz="1200" b="0">
                <a:cs typeface="Calibri"/>
              </a:rPr>
              <a:t>Fatima </a:t>
            </a:r>
            <a:r>
              <a:rPr lang="nb-NO" sz="1200" b="0" dirty="0">
                <a:cs typeface="Calibri"/>
              </a:rPr>
              <a:t>har </a:t>
            </a:r>
            <a:r>
              <a:rPr lang="nb-NO" sz="1200" b="0">
                <a:cs typeface="Calibri"/>
              </a:rPr>
              <a:t>alltid vært glad i barnehagen, helt til hun en dag plutselig ikke </a:t>
            </a:r>
            <a:r>
              <a:rPr lang="nb-NO" sz="1200" b="0" dirty="0">
                <a:cs typeface="Calibri"/>
              </a:rPr>
              <a:t>vil </a:t>
            </a:r>
            <a:r>
              <a:rPr lang="nb-NO" sz="1200" b="0">
                <a:cs typeface="Calibri"/>
              </a:rPr>
              <a:t>være med inn. Hun </a:t>
            </a:r>
            <a:r>
              <a:rPr lang="nb-NO" sz="1200" b="0" dirty="0">
                <a:cs typeface="Calibri"/>
              </a:rPr>
              <a:t>klamrer </a:t>
            </a:r>
            <a:r>
              <a:rPr lang="nb-NO" sz="1200" b="0">
                <a:cs typeface="Calibri"/>
              </a:rPr>
              <a:t>seg til moren og </a:t>
            </a:r>
            <a:r>
              <a:rPr lang="nb-NO" sz="1200" b="0" dirty="0">
                <a:cs typeface="Calibri"/>
              </a:rPr>
              <a:t>nekter </a:t>
            </a:r>
            <a:r>
              <a:rPr lang="nb-NO" sz="1200" b="0">
                <a:cs typeface="Calibri"/>
              </a:rPr>
              <a:t>å la henne gå. Dette </a:t>
            </a:r>
            <a:r>
              <a:rPr lang="nb-NO" sz="1200" b="0" dirty="0">
                <a:cs typeface="Calibri"/>
              </a:rPr>
              <a:t>gjentar </a:t>
            </a:r>
            <a:r>
              <a:rPr lang="nb-NO" sz="1200" b="0">
                <a:cs typeface="Calibri"/>
              </a:rPr>
              <a:t>seg flere dager. En ansatt </a:t>
            </a:r>
            <a:r>
              <a:rPr lang="nb-NO" sz="1200" b="0" dirty="0">
                <a:cs typeface="Calibri"/>
              </a:rPr>
              <a:t>snakker </a:t>
            </a:r>
            <a:r>
              <a:rPr lang="nb-NO" sz="1200" b="0">
                <a:cs typeface="Calibri"/>
              </a:rPr>
              <a:t>med moren for å finne ut hvorfor. </a:t>
            </a:r>
          </a:p>
          <a:p>
            <a:r>
              <a:rPr lang="nb-NO" sz="1200" b="0">
                <a:cs typeface="Calibri"/>
              </a:rPr>
              <a:t>Moren </a:t>
            </a:r>
            <a:r>
              <a:rPr lang="nb-NO" sz="1200" b="0" dirty="0">
                <a:cs typeface="Calibri"/>
              </a:rPr>
              <a:t>forteller </a:t>
            </a:r>
            <a:r>
              <a:rPr lang="nb-NO" sz="1200" b="0">
                <a:cs typeface="Calibri"/>
              </a:rPr>
              <a:t>at familien </a:t>
            </a:r>
            <a:r>
              <a:rPr lang="nb-NO" sz="1200" b="0" dirty="0">
                <a:cs typeface="Calibri"/>
              </a:rPr>
              <a:t>har </a:t>
            </a:r>
            <a:r>
              <a:rPr lang="nb-NO" sz="1200" b="0">
                <a:cs typeface="Calibri"/>
              </a:rPr>
              <a:t>fått avslag på søknaden sin om beskyttelse. Foreldrene </a:t>
            </a:r>
            <a:r>
              <a:rPr lang="nb-NO" sz="1200" b="0" dirty="0">
                <a:cs typeface="Calibri"/>
              </a:rPr>
              <a:t>har </a:t>
            </a:r>
            <a:r>
              <a:rPr lang="nb-NO" sz="1200" b="0">
                <a:cs typeface="Calibri"/>
              </a:rPr>
              <a:t>grått mye og moren </a:t>
            </a:r>
            <a:r>
              <a:rPr lang="nb-NO" sz="1200" b="0" dirty="0">
                <a:cs typeface="Calibri"/>
              </a:rPr>
              <a:t>har </a:t>
            </a:r>
            <a:r>
              <a:rPr lang="nb-NO" sz="1200" b="0">
                <a:cs typeface="Calibri"/>
              </a:rPr>
              <a:t>sagt at det </a:t>
            </a:r>
            <a:r>
              <a:rPr lang="nb-NO" sz="1200" b="0" dirty="0">
                <a:cs typeface="Calibri"/>
              </a:rPr>
              <a:t>er </a:t>
            </a:r>
            <a:r>
              <a:rPr lang="nb-NO" sz="1200" b="0">
                <a:cs typeface="Calibri"/>
              </a:rPr>
              <a:t>best </a:t>
            </a:r>
            <a:r>
              <a:rPr lang="nb-NO" sz="1200" b="0" dirty="0">
                <a:cs typeface="Calibri"/>
              </a:rPr>
              <a:t>at </a:t>
            </a:r>
            <a:r>
              <a:rPr lang="nb-NO" sz="1200" b="0">
                <a:cs typeface="Calibri"/>
              </a:rPr>
              <a:t>de dro fra barna, slik at de fikk bli. Det </a:t>
            </a:r>
            <a:r>
              <a:rPr lang="nb-NO" sz="1200" b="0" dirty="0">
                <a:cs typeface="Calibri"/>
              </a:rPr>
              <a:t>viser </a:t>
            </a:r>
            <a:r>
              <a:rPr lang="nb-NO" sz="1200" b="0">
                <a:cs typeface="Calibri"/>
              </a:rPr>
              <a:t>seg at Fatima hadde overhørt samtalen</a:t>
            </a:r>
            <a:r>
              <a:rPr lang="nb-NO" sz="1200" b="0" dirty="0">
                <a:cs typeface="Calibri"/>
              </a:rPr>
              <a:t>, og hun er </a:t>
            </a:r>
            <a:r>
              <a:rPr lang="nb-NO" sz="1200" b="0">
                <a:cs typeface="Calibri"/>
              </a:rPr>
              <a:t>redd for at foreldrene skulle reise fra henne. </a:t>
            </a:r>
          </a:p>
          <a:p>
            <a:endParaRPr lang="nb-NO" sz="1200" b="1">
              <a:cs typeface="Calibri"/>
            </a:endParaRPr>
          </a:p>
          <a:p>
            <a:r>
              <a:rPr lang="nb-NO" sz="1200" b="1">
                <a:cs typeface="Calibri"/>
              </a:rPr>
              <a:t>Diskuter hvordan dere kan snakke med barn om avslag. </a:t>
            </a:r>
            <a:endParaRPr lang="nb-NO" sz="1200" b="1" dirty="0">
              <a:cs typeface="Calibri"/>
            </a:endParaRPr>
          </a:p>
          <a:p>
            <a:pPr marL="0" indent="0">
              <a:buFont typeface="Arial" panose="020B0604020202020204" pitchFamily="34" charset="0"/>
              <a:buNone/>
            </a:pPr>
            <a:endParaRPr lang="nb-NO" sz="1200" b="1" dirty="0">
              <a:cs typeface="Arial"/>
            </a:endParaRPr>
          </a:p>
          <a:p>
            <a:pPr marL="0" indent="0">
              <a:buFont typeface="Arial" panose="020B0604020202020204" pitchFamily="34" charset="0"/>
              <a:buNone/>
            </a:pPr>
            <a:r>
              <a:rPr lang="nb-NO" sz="1200" b="1">
                <a:cs typeface="Arial"/>
              </a:rPr>
              <a:t>Hjelpespørsmål</a:t>
            </a:r>
          </a:p>
          <a:p>
            <a:pPr marL="0" indent="0">
              <a:buFont typeface="Arial" panose="020B0604020202020204" pitchFamily="34" charset="0"/>
              <a:buNone/>
            </a:pPr>
            <a:r>
              <a:rPr lang="nb-NO" sz="1200">
                <a:cs typeface="Arial"/>
              </a:rPr>
              <a:t>Hva er bra ved å snakke med barna om asylsaken deres?</a:t>
            </a:r>
            <a:endParaRPr lang="nb-NO" sz="1200"/>
          </a:p>
          <a:p>
            <a:pPr marL="0" indent="0">
              <a:buFont typeface="Arial" panose="020B0604020202020204" pitchFamily="34" charset="0"/>
              <a:buNone/>
            </a:pPr>
            <a:r>
              <a:rPr lang="nb-NO" sz="1200">
                <a:cs typeface="Arial"/>
              </a:rPr>
              <a:t>Hva er vanskelig ved å snakke med barna om asylsaken deres? </a:t>
            </a:r>
          </a:p>
          <a:p>
            <a:pPr marL="0" indent="0">
              <a:buFont typeface="Arial" panose="020B0604020202020204" pitchFamily="34" charset="0"/>
              <a:buNone/>
            </a:pPr>
            <a:r>
              <a:rPr lang="nb-NO" sz="1200">
                <a:cs typeface="Arial"/>
              </a:rPr>
              <a:t>Hvordan vil du snakke med barnet ditt om at dere kan få avslag på søknaden om beskyttelse?</a:t>
            </a:r>
          </a:p>
          <a:p>
            <a:pPr marL="0" indent="0">
              <a:buFont typeface="Arial" panose="020B0604020202020204" pitchFamily="34" charset="0"/>
              <a:buNone/>
            </a:pPr>
            <a:r>
              <a:rPr lang="nb-NO" sz="1200">
                <a:cs typeface="Arial"/>
              </a:rPr>
              <a:t>Hvordan vil du snakke med barnet ditt hvis dere får avslag? </a:t>
            </a:r>
          </a:p>
          <a:p>
            <a:r>
              <a:rPr lang="nb-NO" sz="1200" b="1">
                <a:cs typeface="Calibri"/>
              </a:rPr>
              <a:t> </a:t>
            </a:r>
          </a:p>
          <a:p>
            <a:r>
              <a:rPr lang="nb-NO" sz="1200" b="1">
                <a:cs typeface="Arial"/>
              </a:rPr>
              <a:t>Forslag til metode</a:t>
            </a:r>
          </a:p>
          <a:p>
            <a:r>
              <a:rPr lang="nb-NO" sz="1200" b="0">
                <a:cs typeface="Calibri"/>
              </a:rPr>
              <a:t>Del opp i små samtalegrupper og ta oppsummeringen i plenum. </a:t>
            </a:r>
          </a:p>
          <a:p>
            <a:r>
              <a:rPr lang="nb-NO" sz="1200">
                <a:cs typeface="Calibri"/>
              </a:rPr>
              <a:t>Stikkord på </a:t>
            </a:r>
            <a:r>
              <a:rPr lang="nb-NO" sz="1200" err="1">
                <a:cs typeface="Calibri"/>
              </a:rPr>
              <a:t>flipover</a:t>
            </a:r>
            <a:r>
              <a:rPr lang="nb-NO" sz="1200">
                <a:cs typeface="Calibri"/>
              </a:rPr>
              <a:t> eller tavle.</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47</a:t>
            </a:fld>
            <a:endParaRPr lang="nb-NO"/>
          </a:p>
        </p:txBody>
      </p:sp>
    </p:spTree>
    <p:extLst>
      <p:ext uri="{BB962C8B-B14F-4D97-AF65-F5344CB8AC3E}">
        <p14:creationId xmlns:p14="http://schemas.microsoft.com/office/powerpoint/2010/main" val="880093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err="1">
                <a:cs typeface="Arial"/>
              </a:rPr>
              <a:t>Retur</a:t>
            </a:r>
            <a:endParaRPr lang="en-US" sz="1400" b="1">
              <a:cs typeface="Arial"/>
            </a:endParaRPr>
          </a:p>
          <a:p>
            <a:endParaRPr lang="en-US" b="1">
              <a:cs typeface="Arial"/>
            </a:endParaRPr>
          </a:p>
          <a:p>
            <a:r>
              <a:rPr lang="en-US" b="1" err="1">
                <a:cs typeface="Arial"/>
              </a:rPr>
              <a:t>Støttetekst</a:t>
            </a:r>
            <a:r>
              <a:rPr lang="en-US" b="1">
                <a:cs typeface="Arial"/>
              </a:rPr>
              <a:t> </a:t>
            </a:r>
            <a:endParaRPr lang="en-US" b="1">
              <a:cs typeface="Calibri"/>
            </a:endParaRPr>
          </a:p>
          <a:p>
            <a:r>
              <a:rPr lang="nb-NO">
                <a:cs typeface="Arial"/>
              </a:rPr>
              <a:t>Hvis det står i brevet dere får fra UDI/UNE at dere ikke får bli i Norge (avslag på søknaden om beskyttelse), gjelder det for både voksne og barn</a:t>
            </a:r>
            <a:r>
              <a:rPr lang="nb-NO" dirty="0">
                <a:cs typeface="Arial"/>
              </a:rPr>
              <a:t> i familien</a:t>
            </a:r>
            <a:r>
              <a:rPr lang="nb-NO">
                <a:cs typeface="Arial"/>
              </a:rPr>
              <a:t>.</a:t>
            </a:r>
            <a:endParaRPr lang="nb-NO" dirty="0">
              <a:cs typeface="Arial"/>
            </a:endParaRPr>
          </a:p>
          <a:p>
            <a:endParaRPr lang="nb-NO" dirty="0">
              <a:cs typeface="Arial"/>
            </a:endParaRPr>
          </a:p>
          <a:p>
            <a:r>
              <a:rPr lang="nb-NO">
                <a:cs typeface="Arial"/>
              </a:rPr>
              <a:t>I FNs barnekonvensjon art.12 står det at barn har rett til å si sin mening og bli hørt. For at barn skal ha mulighet til det, må foreldre snakke med barna sine om at de ikke får bli i Norge. Det er lett å tenke at </a:t>
            </a:r>
            <a:r>
              <a:rPr lang="nb-NO" dirty="0">
                <a:cs typeface="Arial"/>
              </a:rPr>
              <a:t>vi skjermer </a:t>
            </a:r>
            <a:r>
              <a:rPr lang="nb-NO">
                <a:cs typeface="Arial"/>
              </a:rPr>
              <a:t>barna når vi ikke snakker om det som er vanskelig. </a:t>
            </a:r>
            <a:r>
              <a:rPr lang="nb-NO" dirty="0">
                <a:cs typeface="Arial"/>
              </a:rPr>
              <a:t>Men barn </a:t>
            </a:r>
            <a:r>
              <a:rPr lang="nb-NO">
                <a:cs typeface="Arial"/>
              </a:rPr>
              <a:t>får ofte med seg mer enn voksne tror og kan feiltolke eller ta på seg skyld for det som har skjedd. Det er ikke farlig å snakke ærlig og direkte med barnet ditt om at dere ikke får bli i Norge. Det er du som forelder som kjenner barnet best og er den beste til å trøste i situasjoner som kan være vanskelige. Barn trenger foreldres hjelp til å forstå </a:t>
            </a:r>
            <a:r>
              <a:rPr lang="nb-NO" dirty="0">
                <a:cs typeface="Arial"/>
              </a:rPr>
              <a:t>situasjonen</a:t>
            </a:r>
            <a:r>
              <a:rPr lang="nb-NO">
                <a:cs typeface="Arial"/>
              </a:rPr>
              <a:t>. </a:t>
            </a:r>
            <a:endParaRPr lang="nb-NO" dirty="0">
              <a:cs typeface="Calibri"/>
            </a:endParaRPr>
          </a:p>
          <a:p>
            <a:endParaRPr lang="nb-NO" b="1" dirty="0">
              <a:cs typeface="Arial"/>
            </a:endParaRPr>
          </a:p>
          <a:p>
            <a:r>
              <a:rPr lang="nb-NO" b="1">
                <a:cs typeface="Arial"/>
              </a:rPr>
              <a:t>Samtale om retur</a:t>
            </a:r>
          </a:p>
          <a:p>
            <a:r>
              <a:rPr lang="nb-NO">
                <a:cs typeface="Arial"/>
              </a:rPr>
              <a:t>Hvis dere </a:t>
            </a:r>
            <a:r>
              <a:rPr lang="nb-NO" b="0">
                <a:cs typeface="Arial"/>
              </a:rPr>
              <a:t>får avslag på søknaden og må reise hjem, skal dere ha en samtale om retur på mottaket. </a:t>
            </a:r>
            <a:r>
              <a:rPr lang="nb-NO" b="0" dirty="0">
                <a:cs typeface="Arial"/>
              </a:rPr>
              <a:t>Barna </a:t>
            </a:r>
            <a:r>
              <a:rPr lang="nb-NO" b="0">
                <a:cs typeface="Arial"/>
              </a:rPr>
              <a:t>kan være med på denne samtalen.</a:t>
            </a:r>
            <a:r>
              <a:rPr lang="nb-NO">
                <a:cs typeface="Arial"/>
              </a:rPr>
              <a:t> </a:t>
            </a:r>
            <a:endParaRPr lang="nb-NO" b="1">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0">
                <a:cs typeface="Arial"/>
              </a:rPr>
              <a:t>Hvis dere synes det er vanskelig å snakke om avslag med barna deres, kan vi på mottaket hjelpe dere.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1">
                <a:cs typeface="Arial"/>
              </a:rPr>
              <a:t>Det er flere måter å reise hjem på</a:t>
            </a:r>
          </a:p>
          <a:p>
            <a:pPr>
              <a:defRPr/>
            </a:pPr>
            <a:r>
              <a:rPr lang="nb-NO" b="0">
                <a:cs typeface="Arial"/>
              </a:rPr>
              <a:t>Dere kan reise hjem på egen hånd, dere kan søke om assistert retur eller dere kan bli tvangsreturnert. Hvis dere velger å reise hjem på egen hånd må dere organisere og betale reisen selv.</a:t>
            </a:r>
            <a:r>
              <a:rPr lang="nb-NO">
                <a:cs typeface="Arial"/>
              </a:rPr>
              <a:t> </a:t>
            </a:r>
          </a:p>
          <a:p>
            <a:pPr>
              <a:defRPr/>
            </a:pPr>
            <a:endParaRPr lang="nb-NO">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0">
                <a:cs typeface="Arial"/>
              </a:rPr>
              <a:t>Dere kan søke om hjelp til å reise til hjemlandet eller til et land dere har oppholdstillatelse i. Det kalles assistert retur.</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0">
                <a:cs typeface="Arial"/>
              </a:rPr>
              <a:t>Hvis dere </a:t>
            </a:r>
            <a:r>
              <a:rPr lang="nb-NO">
                <a:cs typeface="Arial"/>
              </a:rPr>
              <a:t>søker</a:t>
            </a:r>
            <a:r>
              <a:rPr lang="nb-NO" b="0">
                <a:cs typeface="Arial"/>
              </a:rPr>
              <a:t> om assistert retur kan dere få</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økonomisk og praktisk støtte</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Hjelp til å skaffe pass og reisedokumenter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cs typeface="Arial"/>
              </a:rPr>
              <a:t>flybillett</a:t>
            </a:r>
            <a:endParaRPr lang="nb-NO" b="0">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cs typeface="Arial"/>
              </a:rPr>
              <a:t>rådgivning </a:t>
            </a:r>
            <a:r>
              <a:rPr lang="nb-NO" b="0">
                <a:cs typeface="Arial"/>
              </a:rPr>
              <a:t>fra IOM i Norge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a:defRPr/>
            </a:pPr>
            <a:r>
              <a:rPr lang="nb-NO">
                <a:cs typeface="Arial"/>
              </a:rPr>
              <a:t>I brevet fra UDI/UNE står det en frist for når dere må reise fra Norge (utreisefrist). Hvis dere søker assistert retur før utreisefrist </a:t>
            </a:r>
            <a:r>
              <a:rPr lang="nb-NO" b="0">
                <a:cs typeface="Arial"/>
              </a:rPr>
              <a:t>får dere mer økonomisk støtte enn om dere søker etter fristen.</a:t>
            </a:r>
            <a:r>
              <a:rPr lang="nb-NO">
                <a:cs typeface="Arial"/>
              </a:rPr>
              <a:t> </a:t>
            </a:r>
            <a:r>
              <a:rPr lang="nb-NO" b="0">
                <a:cs typeface="Arial"/>
              </a:rPr>
              <a:t>Velger dere assistert retur, kan dere være med å planlegge hjemreisen. Dere får tid til å ta kontakt med familie</a:t>
            </a:r>
            <a:r>
              <a:rPr lang="nb-NO" b="0" dirty="0">
                <a:cs typeface="Arial"/>
              </a:rPr>
              <a:t> og </a:t>
            </a:r>
            <a:r>
              <a:rPr lang="nb-NO" b="0">
                <a:cs typeface="Arial"/>
              </a:rPr>
              <a:t>venner hjemme og dere får tid til å ta farvel med venner og skole i Norge.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a:defRPr/>
            </a:pPr>
            <a:r>
              <a:rPr lang="nb-NO">
                <a:cs typeface="Arial"/>
              </a:rPr>
              <a:t>Hvis du eller familien har </a:t>
            </a:r>
            <a:r>
              <a:rPr lang="nb-NO" b="0">
                <a:cs typeface="Arial"/>
              </a:rPr>
              <a:t>særlige behov</a:t>
            </a:r>
            <a:r>
              <a:rPr lang="nb-NO">
                <a:cs typeface="Arial"/>
              </a:rPr>
              <a:t>,</a:t>
            </a:r>
            <a:r>
              <a:rPr lang="nb-NO" b="0">
                <a:cs typeface="Arial"/>
              </a:rPr>
              <a:t> kan </a:t>
            </a:r>
            <a:r>
              <a:rPr lang="nb-NO">
                <a:cs typeface="Arial"/>
              </a:rPr>
              <a:t>dere få </a:t>
            </a:r>
            <a:r>
              <a:rPr lang="nb-NO" b="0">
                <a:cs typeface="Arial"/>
              </a:rPr>
              <a:t>ekstra hjelp til </a:t>
            </a:r>
            <a:r>
              <a:rPr lang="nb-NO" b="0" dirty="0">
                <a:cs typeface="Arial"/>
              </a:rPr>
              <a:t>returen </a:t>
            </a:r>
            <a:r>
              <a:rPr lang="nb-NO" b="0">
                <a:cs typeface="Arial"/>
              </a:rPr>
              <a:t>og hjelp i hjemlandet.</a:t>
            </a:r>
            <a:r>
              <a:rPr lang="nb-NO">
                <a:cs typeface="Arial"/>
              </a:rPr>
              <a:t> </a:t>
            </a:r>
            <a:endParaRPr lang="nb-NO" b="0">
              <a:cs typeface="Arial"/>
            </a:endParaRPr>
          </a:p>
          <a:p>
            <a:pPr>
              <a:defRPr/>
            </a:pPr>
            <a:r>
              <a:rPr lang="nb-NO">
                <a:cs typeface="Arial"/>
              </a:rPr>
              <a:t> </a:t>
            </a:r>
            <a:endParaRPr lang="nb-NO" b="0">
              <a:cs typeface="Arial"/>
            </a:endParaRPr>
          </a:p>
          <a:p>
            <a:pPr>
              <a:defRPr/>
            </a:pPr>
            <a:r>
              <a:rPr lang="nb-NO" b="0">
                <a:cs typeface="Arial"/>
              </a:rPr>
              <a:t>UDI har returprogram til noen land. Hvis dere er fra </a:t>
            </a:r>
            <a:r>
              <a:rPr lang="nb-NO" b="0" dirty="0">
                <a:cs typeface="Arial"/>
              </a:rPr>
              <a:t>ett</a:t>
            </a:r>
            <a:r>
              <a:rPr lang="nb-NO" b="0">
                <a:cs typeface="Arial"/>
              </a:rPr>
              <a:t> av de landene kan dere få ekstra økonomisk støtte og hjelp til å etablere dere i hjemlandet.</a:t>
            </a:r>
            <a:r>
              <a:rPr lang="nb-NO">
                <a:cs typeface="Arial"/>
              </a:rPr>
              <a:t> </a:t>
            </a:r>
            <a:endParaRPr lang="nb-NO" b="0">
              <a:cs typeface="Arial"/>
            </a:endParaRPr>
          </a:p>
          <a:p>
            <a:pPr>
              <a:defRPr/>
            </a:pPr>
            <a:r>
              <a:rPr lang="nb-NO" b="0">
                <a:cs typeface="Arial"/>
              </a:rPr>
              <a:t>Dere finner mer informasjon om returprogram på www.iom.no og www.udi.no</a:t>
            </a:r>
            <a:r>
              <a:rPr lang="nb-NO">
                <a:cs typeface="Arial"/>
              </a:rPr>
              <a:t> </a:t>
            </a:r>
            <a:endParaRPr lang="nb-NO" b="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a:defRPr/>
            </a:pPr>
            <a:r>
              <a:rPr lang="nb-NO" b="0">
                <a:cs typeface="Arial"/>
              </a:rPr>
              <a:t>Hvis dere ikke reiser innen </a:t>
            </a:r>
            <a:r>
              <a:rPr lang="nb-NO">
                <a:cs typeface="Arial"/>
              </a:rPr>
              <a:t>utreisefristen</a:t>
            </a:r>
            <a:r>
              <a:rPr lang="nb-NO" b="0">
                <a:cs typeface="Arial"/>
              </a:rPr>
              <a:t>, er dere ulovlig i Norge og kan bli utvist. Hvis dere blir utvist, kan dere ikke komme tilbake til Norge, enten for en periode eller for alltid. Utvisning fra Norge gjelder også for de andre Schengen-landene.</a:t>
            </a:r>
            <a:r>
              <a:rPr lang="nb-NO">
                <a:cs typeface="Arial"/>
              </a:rPr>
              <a:t> </a:t>
            </a:r>
          </a:p>
          <a:p>
            <a:pPr>
              <a:defRPr/>
            </a:pPr>
            <a:endParaRPr lang="nb-NO">
              <a:cs typeface="Arial"/>
            </a:endParaRPr>
          </a:p>
          <a:p>
            <a:pPr>
              <a:defRPr/>
            </a:pPr>
            <a:r>
              <a:rPr lang="nb-NO" b="0">
                <a:cs typeface="Arial"/>
              </a:rPr>
              <a:t>Hvis dere ikke reiser innen </a:t>
            </a:r>
            <a:r>
              <a:rPr lang="nb-NO">
                <a:cs typeface="Arial"/>
              </a:rPr>
              <a:t>utreisefristen kan</a:t>
            </a:r>
            <a:r>
              <a:rPr lang="nb-NO" b="0">
                <a:cs typeface="Arial"/>
              </a:rPr>
              <a:t> dere bli hentet av politiet og sendt tilbake til hjemlandet. Det kalles tvangsretur. Hvis dere blir tvangsreturnert får dere gjeld til Norge. Gjelden er </a:t>
            </a:r>
            <a:r>
              <a:rPr lang="nb-NO">
                <a:cs typeface="Arial"/>
              </a:rPr>
              <a:t>det det koster for reisen deres og for de</a:t>
            </a:r>
            <a:r>
              <a:rPr lang="nb-NO" b="0">
                <a:cs typeface="Arial"/>
              </a:rPr>
              <a:t> som følger dere hjem. Dere får ingen økonomisk støtte</a:t>
            </a:r>
            <a:r>
              <a:rPr lang="nb-NO">
                <a:cs typeface="Arial"/>
              </a:rPr>
              <a: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0">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0">
                <a:cs typeface="Arial"/>
              </a:rPr>
              <a:t>Hvis dere ønsker mer informasjon om retur, kan dere snakke med oss på mottaket.</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a:cs typeface="Calibri"/>
            </a:endParaRPr>
          </a:p>
          <a:p>
            <a:r>
              <a:rPr lang="nb-NO" b="0">
                <a:cs typeface="Arial"/>
              </a:rPr>
              <a:t>Dere kan lese om retur sammen med barna på Asylbarn.no, informasjonen er på flere språk.</a:t>
            </a:r>
          </a:p>
          <a:p>
            <a:endParaRPr lang="nb-NO" b="1">
              <a:cs typeface="Arial"/>
            </a:endParaRPr>
          </a:p>
          <a:p>
            <a:r>
              <a:rPr lang="nb-NO" b="1">
                <a:cs typeface="Arial"/>
              </a:rPr>
              <a:t>Til deg som holder presentasjonen</a:t>
            </a:r>
            <a:endParaRPr lang="nb-NO">
              <a:cs typeface="Arial"/>
            </a:endParaRPr>
          </a:p>
          <a:p>
            <a:r>
              <a:rPr lang="nb-NO"/>
              <a:t>Du kan vise filmen https://youtu.be/BYOdflMOOqI</a:t>
            </a:r>
            <a:endParaRPr lang="nb-NO">
              <a:cs typeface="Arial"/>
            </a:endParaRPr>
          </a:p>
          <a:p>
            <a:endParaRPr lang="nb-NO" b="1">
              <a:cs typeface="Arial"/>
            </a:endParaRPr>
          </a:p>
          <a:p>
            <a:r>
              <a:rPr lang="nb-NO" b="0">
                <a:cs typeface="Arial"/>
              </a:rPr>
              <a:t>Les mer om assistert retur på www.iom.no eller ring 23 10 53 20. IOM har ansatte som snakker flere språk. Alle kan når som helst kontakte IOM direkte for informasjon om retur. </a:t>
            </a:r>
          </a:p>
          <a:p>
            <a:endParaRPr lang="nb-NO">
              <a:cs typeface="Arial"/>
            </a:endParaRPr>
          </a:p>
          <a:p>
            <a:r>
              <a:rPr lang="en-US" b="1" err="1">
                <a:cs typeface="Arial"/>
              </a:rPr>
              <a:t>Forslag</a:t>
            </a:r>
            <a:r>
              <a:rPr lang="en-US" b="1">
                <a:cs typeface="Arial"/>
              </a:rPr>
              <a:t> </a:t>
            </a:r>
            <a:r>
              <a:rPr lang="en-US" b="1" err="1">
                <a:cs typeface="Arial"/>
              </a:rPr>
              <a:t>til</a:t>
            </a:r>
            <a:r>
              <a:rPr lang="en-US" b="1">
                <a:cs typeface="Arial"/>
              </a:rPr>
              <a:t> </a:t>
            </a:r>
            <a:r>
              <a:rPr lang="en-US" b="1" err="1">
                <a:cs typeface="Arial"/>
              </a:rPr>
              <a:t>metode</a:t>
            </a:r>
            <a:endParaRPr lang="en-US" b="1">
              <a:cs typeface="Arial"/>
            </a:endParaRPr>
          </a:p>
          <a:p>
            <a:r>
              <a:rPr lang="nb-NO">
                <a:cs typeface="Arial"/>
              </a:rPr>
              <a:t>Bruk filmene under, veilederen «Aktør i egen fremtid» og modul 3 og 4 i informasjonsprogrammet for barn og unge som utgangspunkt til snakkepunkter.</a:t>
            </a:r>
          </a:p>
          <a:p>
            <a:pPr>
              <a:defRPr/>
            </a:pPr>
            <a:r>
              <a:rPr lang="nb-NO">
                <a:cs typeface="Arial"/>
              </a:rPr>
              <a:t>Se snakkepunkter (refleksjonsspørsmål) i veilederen «Aktør i egen fremtid» på s. 34. Det kan være lurt å henge opp eller dele ut kontaktinformasjon til IOM. </a:t>
            </a:r>
          </a:p>
          <a:p>
            <a:endParaRPr lang="nb-NO">
              <a:cs typeface="Calibri"/>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1">
                <a:cs typeface="Arial"/>
              </a:rPr>
              <a:t>Les mer her</a:t>
            </a:r>
          </a:p>
          <a:p>
            <a:pPr marL="171450" indent="-171450">
              <a:buFont typeface="Arial" panose="020B0604020202020204" pitchFamily="34" charset="0"/>
              <a:buChar char="•"/>
            </a:pPr>
            <a:r>
              <a:rPr lang="nb-NO">
                <a:cs typeface="Arial"/>
              </a:rPr>
              <a:t>Veilederen «Aktør i egen fremtid»: https://udi.no/globalassets/global/asylmottak/aktor-i-egen-framtid-samtaler-med-barnefamilier-i-asylmottak.pdf </a:t>
            </a:r>
          </a:p>
          <a:p>
            <a:pPr marL="171450" indent="-171450">
              <a:buFont typeface="Arial" panose="020B0604020202020204" pitchFamily="34" charset="0"/>
              <a:buChar char="•"/>
            </a:pPr>
            <a:r>
              <a:rPr lang="nb-NO">
                <a:cs typeface="Arial"/>
              </a:rPr>
              <a:t>Se lenker til filmer nederst på siden, de er på flere språk: https://udi.no/retur/hvordan-snakke-med-noen-om-assistert-retur/#link-19420</a:t>
            </a:r>
          </a:p>
          <a:p>
            <a:pPr marL="171450" indent="-171450">
              <a:buFont typeface="Arial" panose="020B0604020202020204" pitchFamily="34" charset="0"/>
              <a:buChar char="•"/>
            </a:pPr>
            <a:r>
              <a:rPr lang="nb-NO">
                <a:cs typeface="Arial"/>
              </a:rPr>
              <a:t>Modul 3 og 4 i informasjonsprogrammet for barn og unge "Ung i Norge"</a:t>
            </a:r>
            <a:endParaRPr lang="nb-NO" b="1">
              <a:cs typeface="Calibri"/>
            </a:endParaRPr>
          </a:p>
          <a:p>
            <a:pPr marL="171450" indent="-171450">
              <a:buFont typeface="Arial" panose="020B0604020202020204" pitchFamily="34" charset="0"/>
              <a:buChar char="•"/>
            </a:pPr>
            <a:r>
              <a:rPr lang="nb-NO" u="none">
                <a:cs typeface="Arial"/>
              </a:rPr>
              <a:t>Politiets møte med barn i utlendingssaker:</a:t>
            </a:r>
            <a:r>
              <a:rPr lang="nb-NO">
                <a:cs typeface="Arial"/>
              </a:rPr>
              <a:t> https://www.politiet.no/om-politiet/organisasjonen/sarorganene/politiets-utlendingsenhet/politiets-mote-med-barn-i-utlendingssaker/</a:t>
            </a:r>
          </a:p>
          <a:p>
            <a:pPr marL="171450" indent="-171450">
              <a:buFont typeface="Arial" panose="020B0604020202020204" pitchFamily="34" charset="0"/>
              <a:buChar char="•"/>
            </a:pPr>
            <a:r>
              <a:rPr lang="nb-NO" b="0" i="0" u="none">
                <a:cs typeface="Arial"/>
              </a:rPr>
              <a:t>Informasjon om asyl og retur: </a:t>
            </a:r>
            <a:r>
              <a:rPr lang="nb-NO" b="0" i="0">
                <a:cs typeface="Arial"/>
              </a:rPr>
              <a:t>https://asylinfo.no/</a:t>
            </a:r>
          </a:p>
          <a:p>
            <a:pPr marL="171450" indent="-171450">
              <a:buFont typeface="Arial" panose="020B0604020202020204" pitchFamily="34" charset="0"/>
              <a:buChar char="•"/>
            </a:pPr>
            <a:r>
              <a:rPr lang="nb-NO">
                <a:cs typeface="Arial"/>
              </a:rPr>
              <a:t>International </a:t>
            </a:r>
            <a:r>
              <a:rPr lang="nb-NO" err="1">
                <a:cs typeface="Arial"/>
              </a:rPr>
              <a:t>organization</a:t>
            </a:r>
            <a:r>
              <a:rPr lang="nb-NO">
                <a:cs typeface="Arial"/>
              </a:rPr>
              <a:t> for </a:t>
            </a:r>
            <a:r>
              <a:rPr lang="nb-NO" err="1">
                <a:cs typeface="Arial"/>
              </a:rPr>
              <a:t>migration</a:t>
            </a:r>
            <a:r>
              <a:rPr lang="nb-NO">
                <a:cs typeface="Arial"/>
              </a:rPr>
              <a:t>: www.iom.no</a:t>
            </a:r>
          </a:p>
          <a:p>
            <a:pPr marL="171450" indent="-171450">
              <a:buFont typeface="Arial" panose="020B0604020202020204" pitchFamily="34" charset="0"/>
              <a:buChar char="•"/>
            </a:pPr>
            <a:r>
              <a:rPr lang="nb-NO">
                <a:cs typeface="Arial"/>
              </a:rPr>
              <a:t>Returinformasjon: www.udi.no/retur/</a:t>
            </a:r>
          </a:p>
          <a:p>
            <a:pPr marL="171450" indent="-171450">
              <a:buFont typeface="Arial" panose="020B0604020202020204" pitchFamily="34" charset="0"/>
              <a:buChar char="•"/>
            </a:pPr>
            <a:r>
              <a:rPr lang="nb-NO">
                <a:cs typeface="Arial"/>
              </a:rPr>
              <a:t>Rapport fra NOAS, Det barn ikke vet har de ikke vondt av: https://www.noas.no/wp-content/uploads/2020/06/Rapport_2020_Det-barn-ikke-vet-har-de-ikke-vondt-av_NOAS_Redd-Barna_-Norsk-Folkehjelp-1.pdf</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48</a:t>
            </a:fld>
            <a:endParaRPr lang="nb-NO"/>
          </a:p>
        </p:txBody>
      </p:sp>
    </p:spTree>
    <p:extLst>
      <p:ext uri="{BB962C8B-B14F-4D97-AF65-F5344CB8AC3E}">
        <p14:creationId xmlns:p14="http://schemas.microsoft.com/office/powerpoint/2010/main" val="3080126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Oppsummering om retur</a:t>
            </a:r>
          </a:p>
          <a:p>
            <a:endParaRPr lang="nb-NO" b="1"/>
          </a:p>
          <a:p>
            <a:r>
              <a:rPr lang="nb-NO" b="1"/>
              <a:t>Til deg som holder presentasjonen </a:t>
            </a:r>
          </a:p>
          <a:p>
            <a:r>
              <a:rPr lang="nb-NO"/>
              <a:t>Repeter kort temaene dere har gått igjennom i dag. Rekker du mer enn foil 44-46 på ett møte, så venter du med oppsummeringen/evalueringen til du er ferdig for dagen. </a:t>
            </a:r>
          </a:p>
          <a:p>
            <a:r>
              <a:rPr lang="nb-NO"/>
              <a:t>Still spørsmål til gruppen, for å sjekke om informasjonen er forstått. </a:t>
            </a:r>
          </a:p>
          <a:p>
            <a:r>
              <a:rPr lang="nb-NO"/>
              <a:t>Spør om det er noe som fortsatt er uklart, og hvordan møtene kan bli mer nyttige og lærerike. </a:t>
            </a:r>
          </a:p>
          <a:p>
            <a:endParaRPr lang="nb-NO" b="1"/>
          </a:p>
          <a:p>
            <a:r>
              <a:rPr lang="nb-NO" b="1"/>
              <a:t>Forslag til spørsmål</a:t>
            </a:r>
          </a:p>
          <a:p>
            <a:pPr marL="171450" indent="-171450">
              <a:buFont typeface="Arial" panose="020B0604020202020204" pitchFamily="34" charset="0"/>
              <a:buChar char="•"/>
            </a:pPr>
            <a:r>
              <a:rPr lang="nb-NO"/>
              <a:t>Er det noe du lurer på?</a:t>
            </a:r>
          </a:p>
          <a:p>
            <a:pPr marL="171450" indent="-171450">
              <a:buFont typeface="Arial" panose="020B0604020202020204" pitchFamily="34" charset="0"/>
              <a:buChar char="•"/>
            </a:pPr>
            <a:r>
              <a:rPr lang="nb-NO"/>
              <a:t>Er det noe vi kan forklare bedre?</a:t>
            </a:r>
          </a:p>
          <a:p>
            <a:pPr marL="171450" indent="-171450">
              <a:buFont typeface="Arial" panose="020B0604020202020204" pitchFamily="34" charset="0"/>
              <a:buChar char="•"/>
            </a:pPr>
            <a:r>
              <a:rPr lang="nb-NO"/>
              <a:t>Er det informasjon du savner?</a:t>
            </a:r>
          </a:p>
          <a:p>
            <a:pPr marL="171450" indent="-171450">
              <a:buFont typeface="Arial" panose="020B0604020202020204" pitchFamily="34" charset="0"/>
              <a:buChar char="•"/>
            </a:pPr>
            <a:r>
              <a:rPr lang="nb-NO"/>
              <a:t>Kan møtene bli mer nyttige og lærerike?</a:t>
            </a:r>
          </a:p>
          <a:p>
            <a:endParaRPr lang="nb-NO"/>
          </a:p>
          <a:p>
            <a:r>
              <a:rPr lang="nb-NO"/>
              <a:t>Husk å si hva som er temaet for neste møte. Spør om det er noe spesielt de vil fokusere på/vil ha informasjon om. </a:t>
            </a:r>
          </a:p>
          <a:p>
            <a:endParaRPr lang="nb-NO"/>
          </a:p>
          <a:p>
            <a:r>
              <a:rPr lang="nb-NO" b="1"/>
              <a:t>Du kan også </a:t>
            </a:r>
          </a:p>
          <a:p>
            <a:r>
              <a:rPr lang="nb-NO"/>
              <a:t>Ta en runde og be beboerne om å si en ting de husker fra det dere har snakket om. Styr runden, legg til hvis noe mangler. Hvis noen ikke vil si noe, er det lov å si pass. </a:t>
            </a: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49</a:t>
            </a:fld>
            <a:endParaRPr lang="nb-NO"/>
          </a:p>
        </p:txBody>
      </p:sp>
    </p:spTree>
    <p:extLst>
      <p:ext uri="{BB962C8B-B14F-4D97-AF65-F5344CB8AC3E}">
        <p14:creationId xmlns:p14="http://schemas.microsoft.com/office/powerpoint/2010/main" val="101070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Ulike foreldre</a:t>
            </a:r>
          </a:p>
          <a:p>
            <a:endParaRPr lang="nb-NO" b="1" dirty="0"/>
          </a:p>
          <a:p>
            <a:r>
              <a:rPr lang="nb-NO" b="1" dirty="0"/>
              <a:t>Støttetekst </a:t>
            </a:r>
          </a:p>
          <a:p>
            <a:r>
              <a:rPr lang="nb-NO" dirty="0"/>
              <a:t>Det er mange måter å være familie på. I Norge bor noen barn med mamma og pappa, noen med to mammaer eller to pappaer, bare én mamma eller bare én pappa. Noen bytter på å bo hos begge foreldrene hvis foreldrene ikke bor sammen. Barn kan også ha steforeldre, fosterforeldre eller adoptivforeldre. </a:t>
            </a:r>
          </a:p>
          <a:p>
            <a:r>
              <a:rPr lang="nb-NO" dirty="0"/>
              <a:t>Uansett hvilken type familie du bor i, har alle foreldre og barn de samme rettighetene.</a:t>
            </a:r>
          </a:p>
          <a:p>
            <a:endParaRPr lang="nb-NO" dirty="0"/>
          </a:p>
          <a:p>
            <a:r>
              <a:rPr lang="nb-NO" dirty="0"/>
              <a:t>Foreldre er ansvarlige for å oppdra barna sine og følge dem opp. </a:t>
            </a:r>
          </a:p>
          <a:p>
            <a:endParaRPr lang="nb-NO" b="0" dirty="0">
              <a:cs typeface="Arial"/>
            </a:endParaRPr>
          </a:p>
          <a:p>
            <a:r>
              <a:rPr lang="nb-NO" b="1" dirty="0">
                <a:cs typeface="Arial"/>
              </a:rPr>
              <a:t>Til deg som holder presentasjonen</a:t>
            </a:r>
          </a:p>
          <a:p>
            <a:pPr marL="171450" indent="-171450">
              <a:buFont typeface="Arial" panose="020B0604020202020204" pitchFamily="34" charset="0"/>
              <a:buChar char="•"/>
            </a:pPr>
            <a:r>
              <a:rPr lang="nb-NO" b="0" dirty="0">
                <a:cs typeface="Arial"/>
              </a:rPr>
              <a:t>Steforelder er en voksenperson som deltar i den daglige omsorgen for barnet, og som er gift med eller samboer med en av foreldrene.</a:t>
            </a:r>
            <a:endParaRPr lang="nb-NO" b="0">
              <a:cs typeface="Arial"/>
            </a:endParaRPr>
          </a:p>
          <a:p>
            <a:pPr marL="171450" indent="-171450">
              <a:buFont typeface="Arial" panose="020B0604020202020204" pitchFamily="34" charset="0"/>
              <a:buChar char="•"/>
            </a:pPr>
            <a:r>
              <a:rPr lang="nb-NO" b="0" dirty="0">
                <a:cs typeface="Arial"/>
              </a:rPr>
              <a:t>Fosterhjem er et privat hjem hvor fosterforeldre har den daglige omsorgen for et barn eller en ungdom, som i en periode ikke kan bo sammen med foreldrene sine. </a:t>
            </a:r>
            <a:endParaRPr lang="nb-NO" b="0">
              <a:cs typeface="Arial"/>
            </a:endParaRPr>
          </a:p>
          <a:p>
            <a:pPr marL="171450" indent="-171450">
              <a:buFont typeface="Arial" panose="020B0604020202020204" pitchFamily="34" charset="0"/>
              <a:buChar char="•"/>
            </a:pPr>
            <a:r>
              <a:rPr lang="nb-NO" b="0" dirty="0">
                <a:cs typeface="Arial"/>
              </a:rPr>
              <a:t>Adoptivforelder er barnets juridiske forelder som har samme rettigheter og ansvar som om de var barnets biologiske foreldre.</a:t>
            </a:r>
            <a:endParaRPr lang="nb-NO" b="0">
              <a:cs typeface="Arial"/>
            </a:endParaRPr>
          </a:p>
          <a:p>
            <a:endParaRPr lang="nb-NO" dirty="0">
              <a:cs typeface="Arial"/>
            </a:endParaRPr>
          </a:p>
          <a:p>
            <a:r>
              <a:rPr lang="da-DK" b="1" dirty="0">
                <a:cs typeface="Arial"/>
              </a:rPr>
              <a:t>Kongens tale</a:t>
            </a:r>
          </a:p>
          <a:p>
            <a:r>
              <a:rPr lang="da-DK" b="0" dirty="0">
                <a:cs typeface="Arial"/>
              </a:rPr>
              <a:t>Kongens tale fra 2016:</a:t>
            </a:r>
            <a:r>
              <a:rPr lang="da-DK" dirty="0">
                <a:solidFill>
                  <a:srgbClr val="0070C0"/>
                </a:solidFill>
                <a:cs typeface="Arial"/>
              </a:rPr>
              <a:t> </a:t>
            </a:r>
            <a:r>
              <a:rPr lang="da-DK" b="0" dirty="0">
                <a:solidFill>
                  <a:srgbClr val="0070C0"/>
                </a:solidFill>
                <a:cs typeface="Arial"/>
              </a:rPr>
              <a:t>https://www.aftenposten.no/norge/i/aLJX5/kongens-tale-nordmenn-er-troendere-innvandrere-tror-paa-gud-og-allah-og-liker-grieg-og-kygo</a:t>
            </a:r>
          </a:p>
        </p:txBody>
      </p:sp>
    </p:spTree>
    <p:extLst>
      <p:ext uri="{BB962C8B-B14F-4D97-AF65-F5344CB8AC3E}">
        <p14:creationId xmlns:p14="http://schemas.microsoft.com/office/powerpoint/2010/main" val="3012672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a:prstGeom prst="rect">
            <a:avLst/>
          </a:prstGeom>
        </p:spPr>
      </p:sp>
      <p:sp>
        <p:nvSpPr>
          <p:cNvPr id="3" name="Plassholder for notater 2"/>
          <p:cNvSpPr>
            <a:spLocks noGrp="1"/>
          </p:cNvSpPr>
          <p:nvPr>
            <p:ph type="body" idx="1"/>
          </p:nvPr>
        </p:nvSpPr>
        <p:spPr/>
        <p:txBody>
          <a:bodyPr/>
          <a:lstStyle/>
          <a:p>
            <a:r>
              <a:rPr lang="nb-NO" sz="1600" b="1" dirty="0"/>
              <a:t>Neste tema</a:t>
            </a:r>
          </a:p>
          <a:p>
            <a:endParaRPr lang="nb-NO" sz="1400" b="0" dirty="0"/>
          </a:p>
          <a:p>
            <a:r>
              <a:rPr lang="nb-NO" sz="1200" b="1"/>
              <a:t>Støttetekst </a:t>
            </a:r>
          </a:p>
          <a:p>
            <a:r>
              <a:rPr lang="nb-NO" sz="1200" b="0"/>
              <a:t>Vi er ferdige med tema om Foreldre og barn. Dere har fått informasjon om det å være foreldre i Norge, barns rettigheter og oppdragelse, ung i Norge og i hjemlandet, barnehage, skole og utdanning, barn som trenger hjelp og til slutt familier med avslag. </a:t>
            </a:r>
          </a:p>
          <a:p>
            <a:endParaRPr lang="nb-NO" sz="1200" b="0"/>
          </a:p>
          <a:p>
            <a:r>
              <a:rPr lang="nb-NO" sz="1200" b="0"/>
              <a:t>Er det er noe du ikke har forstått, eller som du vil vite mer om, kan du spørre oss som jobber på mottaket.</a:t>
            </a:r>
          </a:p>
          <a:p>
            <a:endParaRPr lang="nb-NO" sz="1200" b="1"/>
          </a:p>
          <a:p>
            <a:r>
              <a:rPr lang="nb-NO" sz="1200" b="1"/>
              <a:t>Til deg som holder presentasjonen</a:t>
            </a:r>
          </a:p>
          <a:p>
            <a:r>
              <a:rPr lang="nb-NO" sz="1200" b="0"/>
              <a:t>Neste gang begynner du på ny modul, gi gruppen informasjon om hva dere skal snakke om.</a:t>
            </a:r>
          </a:p>
          <a:p>
            <a:endParaRPr lang="nb-NO" sz="1400" b="1"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4294967295"/>
          </p:nvPr>
        </p:nvSpPr>
        <p:spPr>
          <a:xfrm>
            <a:off x="5842000" y="8685213"/>
            <a:ext cx="330200" cy="457200"/>
          </a:xfrm>
          <a:prstGeom prst="rect">
            <a:avLst/>
          </a:prstGeom>
        </p:spPr>
        <p:txBody>
          <a:bodyPr/>
          <a:lstStyle/>
          <a:p>
            <a:fld id="{41D5226A-8209-4CC7-8378-821D4986FB03}" type="slidenum">
              <a:rPr lang="nb-NO" sz="1200" smtClean="0"/>
              <a:t>50</a:t>
            </a:fld>
            <a:endParaRPr lang="nb-NO" sz="1200"/>
          </a:p>
        </p:txBody>
      </p:sp>
    </p:spTree>
    <p:extLst>
      <p:ext uri="{BB962C8B-B14F-4D97-AF65-F5344CB8AC3E}">
        <p14:creationId xmlns:p14="http://schemas.microsoft.com/office/powerpoint/2010/main" val="1074670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a:cs typeface="Arial"/>
            </a:endParaRPr>
          </a:p>
        </p:txBody>
      </p:sp>
    </p:spTree>
    <p:extLst>
      <p:ext uri="{BB962C8B-B14F-4D97-AF65-F5344CB8AC3E}">
        <p14:creationId xmlns:p14="http://schemas.microsoft.com/office/powerpoint/2010/main" val="158175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1" dirty="0" err="1">
                <a:cs typeface="Arial"/>
              </a:rPr>
              <a:t>Barneoppdragelse</a:t>
            </a:r>
            <a:endParaRPr lang="en-US" sz="1400" b="1" dirty="0">
              <a:cs typeface="Arial"/>
            </a:endParaRPr>
          </a:p>
          <a:p>
            <a:endParaRPr lang="en-US" b="1">
              <a:cs typeface="Arial"/>
            </a:endParaRPr>
          </a:p>
          <a:p>
            <a:r>
              <a:rPr lang="en-US" b="1" err="1">
                <a:cs typeface="Arial"/>
              </a:rPr>
              <a:t>Støttetekst</a:t>
            </a:r>
            <a:r>
              <a:rPr lang="en-US" b="1">
                <a:cs typeface="Arial"/>
              </a:rPr>
              <a:t> </a:t>
            </a:r>
          </a:p>
          <a:p>
            <a:pPr>
              <a:defRPr/>
            </a:pPr>
            <a:r>
              <a:rPr lang="nb-NO">
                <a:cs typeface="Arial"/>
              </a:rPr>
              <a:t>Det er ditt ansvar som forelder å gi barna dine en trygg oppvekst. Det betyr å gi mer enn et sted å bo, mat og klær. Barn trenger forutsigbarhet og trygge rammer. Derfor er det å sette grenser en viktig del av </a:t>
            </a:r>
            <a:r>
              <a:rPr lang="nb-NO" b="0">
                <a:cs typeface="Arial"/>
              </a:rPr>
              <a:t>barneoppdragelsen. </a:t>
            </a:r>
            <a:r>
              <a:rPr lang="nb-NO" sz="1200" b="0" i="0" u="none" strike="noStrike" kern="1200">
                <a:solidFill>
                  <a:schemeClr val="tx1"/>
                </a:solidFill>
                <a:effectLst/>
                <a:latin typeface="+mn-lt"/>
                <a:ea typeface="+mn-ea"/>
                <a:cs typeface="+mn-cs"/>
              </a:rPr>
              <a:t>Når du setter grenser, lærer barnet hva som er ok og ikke og du hjelper du barnet med å bli trygt og ansvarlig.</a:t>
            </a:r>
            <a:endParaRPr lang="nb-NO" sz="120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a:rPr>
              <a:t>Det er ikke lov å utøve fysisk eller psykisk vold mot barn. Med vold mener vi for eksempel å slå, gi en ørefik, lugge, latterliggjøre eller mobbe. Det er straffbart å bruke vold mot barn. Det står i Barneloven og i Straffeloven. </a:t>
            </a:r>
            <a:r>
              <a:rPr lang="nb-NO" b="0">
                <a:cs typeface="Arial"/>
              </a:rPr>
              <a:t>Både Barnekonvensjonen og Barneloven sier noe om hva foreldre skal, har lov til og ikke har lov til å gjøre mot barna sine.</a:t>
            </a:r>
            <a:endParaRPr lang="en-US" b="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a:p>
          <a:p>
            <a:pPr marL="0" marR="0" lvl="0" indent="0" algn="l" defTabSz="1088776" rtl="0" eaLnBrk="1" fontAlgn="auto" latinLnBrk="0" hangingPunct="1">
              <a:lnSpc>
                <a:spcPct val="100000"/>
              </a:lnSpc>
              <a:spcBef>
                <a:spcPts val="0"/>
              </a:spcBef>
              <a:spcAft>
                <a:spcPts val="0"/>
              </a:spcAft>
              <a:buClrTx/>
              <a:buSzTx/>
              <a:buFontTx/>
              <a:buNone/>
              <a:tabLst/>
              <a:defRPr/>
            </a:pPr>
            <a:r>
              <a:rPr lang="nb-NO"/>
              <a:t>Det finnes ingen fasit på barneoppdragelse, men vi vet mye om hva som er bra for barn og hva som er skadelig.</a:t>
            </a:r>
            <a:endParaRPr lang="nb-NO">
              <a:cs typeface="Arial"/>
            </a:endParaRPr>
          </a:p>
          <a:p>
            <a:pPr>
              <a:defRPr/>
            </a:pPr>
            <a:r>
              <a:rPr lang="nb-NO" sz="1400" b="1" i="1" u="none" strike="noStrike" kern="1200">
                <a:solidFill>
                  <a:schemeClr val="tx1"/>
                </a:solidFill>
                <a:effectLst/>
                <a:latin typeface="+mn-lt"/>
                <a:ea typeface="+mn-ea"/>
                <a:cs typeface="+mn-cs"/>
              </a:rPr>
              <a:t> </a:t>
            </a:r>
            <a:endParaRPr lang="nb-NO" sz="1400" b="0" i="0" u="none" strike="noStrike" kern="1200">
              <a:solidFill>
                <a:schemeClr val="tx1"/>
              </a:solidFill>
              <a:effectLst/>
              <a:latin typeface="+mn-lt"/>
              <a:cs typeface="Arial" panose="020B0604020202020204"/>
            </a:endParaRPr>
          </a:p>
          <a:p>
            <a:pPr>
              <a:defRPr/>
            </a:pPr>
            <a:r>
              <a:rPr lang="en-US" b="1" err="1">
                <a:cs typeface="Arial"/>
              </a:rPr>
              <a:t>Til</a:t>
            </a:r>
            <a:r>
              <a:rPr lang="en-US" b="1">
                <a:cs typeface="Arial"/>
              </a:rPr>
              <a:t> deg </a:t>
            </a:r>
            <a:r>
              <a:rPr lang="en-US" b="1" err="1">
                <a:cs typeface="Arial"/>
              </a:rPr>
              <a:t>som</a:t>
            </a:r>
            <a:r>
              <a:rPr lang="en-US" b="1">
                <a:cs typeface="Arial"/>
              </a:rPr>
              <a:t> holder </a:t>
            </a:r>
            <a:r>
              <a:rPr lang="en-US" b="1" err="1">
                <a:cs typeface="Arial"/>
              </a:rPr>
              <a:t>presentasjonen</a:t>
            </a:r>
            <a:endParaRPr lang="en-US" b="1">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cs typeface="Arial"/>
              </a:rPr>
              <a:t>Informer om “</a:t>
            </a:r>
            <a:r>
              <a:rPr lang="en-US" b="0" err="1">
                <a:cs typeface="Arial"/>
              </a:rPr>
              <a:t>Foreldre</a:t>
            </a:r>
            <a:r>
              <a:rPr lang="en-US" b="0">
                <a:cs typeface="Arial"/>
              </a:rPr>
              <a:t> i Norge” – et </a:t>
            </a:r>
            <a:r>
              <a:rPr lang="en-US" b="0" err="1">
                <a:cs typeface="Arial"/>
              </a:rPr>
              <a:t>dialogbasert</a:t>
            </a:r>
            <a:r>
              <a:rPr lang="en-US" b="0">
                <a:cs typeface="Arial"/>
              </a:rPr>
              <a:t> </a:t>
            </a:r>
            <a:r>
              <a:rPr lang="en-US" b="0" err="1">
                <a:cs typeface="Arial"/>
              </a:rPr>
              <a:t>foreldrekurs</a:t>
            </a:r>
            <a:endParaRPr lang="en-US" b="0">
              <a:cs typeface="Arial"/>
            </a:endParaRPr>
          </a:p>
          <a:p>
            <a:pPr marL="171450" indent="-171450">
              <a:buFont typeface="Arial" panose="020B0604020202020204" pitchFamily="34" charset="0"/>
              <a:buChar char="•"/>
            </a:pPr>
            <a:r>
              <a:rPr lang="en-US" b="0" err="1">
                <a:cs typeface="Arial"/>
              </a:rPr>
              <a:t>Undersøk</a:t>
            </a:r>
            <a:r>
              <a:rPr lang="en-US" b="0">
                <a:cs typeface="Arial"/>
              </a:rPr>
              <a:t> om </a:t>
            </a:r>
            <a:r>
              <a:rPr lang="en-US" b="0" err="1">
                <a:cs typeface="Arial"/>
              </a:rPr>
              <a:t>kommunen</a:t>
            </a:r>
            <a:r>
              <a:rPr lang="en-US" b="0">
                <a:cs typeface="Arial"/>
              </a:rPr>
              <a:t> </a:t>
            </a:r>
            <a:r>
              <a:rPr lang="en-US" b="0" err="1">
                <a:cs typeface="Arial"/>
              </a:rPr>
              <a:t>tilbyr</a:t>
            </a:r>
            <a:r>
              <a:rPr lang="en-US" b="0">
                <a:cs typeface="Arial"/>
              </a:rPr>
              <a:t> </a:t>
            </a:r>
            <a:r>
              <a:rPr lang="en-US" b="0" err="1">
                <a:cs typeface="Arial"/>
              </a:rPr>
              <a:t>foreldreveiledning</a:t>
            </a:r>
            <a:r>
              <a:rPr lang="en-US" b="0">
                <a:cs typeface="Arial"/>
              </a:rPr>
              <a:t> for </a:t>
            </a:r>
            <a:r>
              <a:rPr lang="en-US" b="0" err="1">
                <a:cs typeface="Arial"/>
              </a:rPr>
              <a:t>beboere</a:t>
            </a:r>
            <a:r>
              <a:rPr lang="en-US" b="0">
                <a:cs typeface="Arial"/>
              </a:rPr>
              <a:t> i</a:t>
            </a:r>
            <a:r>
              <a:rPr lang="en-US">
                <a:cs typeface="Arial"/>
              </a:rPr>
              <a:t> </a:t>
            </a:r>
            <a:r>
              <a:rPr lang="en-US" b="0">
                <a:cs typeface="Arial"/>
              </a:rPr>
              <a:t> </a:t>
            </a:r>
            <a:r>
              <a:rPr lang="en-US" b="0" err="1">
                <a:cs typeface="Arial"/>
              </a:rPr>
              <a:t>mottak</a:t>
            </a:r>
            <a:r>
              <a:rPr lang="en-US" b="0">
                <a:cs typeface="Arial"/>
              </a:rPr>
              <a:t>.</a:t>
            </a:r>
          </a:p>
          <a:p>
            <a:pPr marL="171450" indent="-171450">
              <a:buFont typeface="Arial" panose="020B0604020202020204" pitchFamily="34" charset="0"/>
              <a:buChar char="•"/>
            </a:pPr>
            <a:r>
              <a:rPr lang="nb-NO" b="0">
                <a:cs typeface="Arial"/>
              </a:rPr>
              <a:t>Appen </a:t>
            </a:r>
            <a:r>
              <a:rPr lang="nb-NO" b="0" err="1">
                <a:cs typeface="Arial"/>
              </a:rPr>
              <a:t>ParentGuide</a:t>
            </a:r>
            <a:r>
              <a:rPr lang="nb-NO" b="0">
                <a:cs typeface="Arial"/>
              </a:rPr>
              <a:t> gir råd og veiledning i situasjoner foreldre kan oppleve i hverdagen. For eksempel</a:t>
            </a:r>
            <a:r>
              <a:rPr lang="nb-NO">
                <a:cs typeface="Arial"/>
              </a:rPr>
              <a:t> </a:t>
            </a:r>
            <a:r>
              <a:rPr lang="nb-NO" b="0">
                <a:cs typeface="Arial"/>
              </a:rPr>
              <a:t> hvordan foreldre kan hjelpe barn som har opplevd vanskelige situasjoner. Appen kan lastes ned til både Android og IOS operativsystemer. Den er på flere språk.</a:t>
            </a:r>
            <a:r>
              <a:rPr lang="nb-NO">
                <a:cs typeface="Arial"/>
              </a:rPr>
              <a:t> </a:t>
            </a:r>
            <a:endParaRPr lang="nb-NO" b="0">
              <a:cs typeface="Arial"/>
            </a:endParaRPr>
          </a:p>
          <a:p>
            <a:endParaRPr lang="nb-NO" b="1">
              <a:cs typeface="Calibri"/>
            </a:endParaRPr>
          </a:p>
          <a:p>
            <a:r>
              <a:rPr lang="nb-NO" b="1">
                <a:cs typeface="Arial"/>
              </a:rPr>
              <a:t>Les mer her</a:t>
            </a:r>
          </a:p>
          <a:p>
            <a:pPr marL="171450" indent="-171450">
              <a:buFont typeface="Arial" panose="020B0604020202020204" pitchFamily="34" charset="0"/>
              <a:buChar char="•"/>
            </a:pPr>
            <a:r>
              <a:rPr lang="nb-NO" b="0">
                <a:cs typeface="Arial"/>
              </a:rPr>
              <a:t>Foreldrehverdag: </a:t>
            </a:r>
            <a:r>
              <a:rPr lang="nb-NO" b="0">
                <a:solidFill>
                  <a:srgbClr val="C00000"/>
                </a:solidFill>
                <a:cs typeface="Arial"/>
                <a:hlinkClick r:id="rId3">
                  <a:extLst>
                    <a:ext uri="{A12FA001-AC4F-418D-AE19-62706E023703}">
                      <ahyp:hlinkClr xmlns:ahyp="http://schemas.microsoft.com/office/drawing/2018/hyperlinkcolor" val="tx"/>
                    </a:ext>
                  </a:extLst>
                </a:hlinkClick>
              </a:rPr>
              <a:t>https://bufdir.no/Foreldrehverdag/</a:t>
            </a:r>
            <a:r>
              <a:rPr lang="nb-NO">
                <a:solidFill>
                  <a:srgbClr val="C00000"/>
                </a:solidFill>
                <a:cs typeface="Arial"/>
              </a:rPr>
              <a:t> </a:t>
            </a:r>
            <a:endParaRPr lang="nb-NO" b="0">
              <a:solidFill>
                <a:srgbClr val="C00000"/>
              </a:solidFill>
              <a:cs typeface="Arial"/>
            </a:endParaRPr>
          </a:p>
          <a:p>
            <a:pPr marL="171450" indent="-171450">
              <a:buFont typeface="Arial" panose="020B0604020202020204" pitchFamily="34" charset="0"/>
              <a:buChar char="•"/>
            </a:pPr>
            <a:r>
              <a:rPr lang="nb-NO">
                <a:cs typeface="Arial"/>
              </a:rPr>
              <a:t>Sett grenser barnet forstår: https://www.bufdir.no/Foreldrehverdag/Smabarn/Sett_grenser_barnet_forstar/</a:t>
            </a:r>
          </a:p>
          <a:p>
            <a:pPr marL="171450" indent="-171450">
              <a:buFont typeface="Arial" panose="020B0604020202020204" pitchFamily="34" charset="0"/>
              <a:buChar char="•"/>
            </a:pPr>
            <a:r>
              <a:rPr lang="nb-NO" b="0">
                <a:cs typeface="Arial"/>
              </a:rPr>
              <a:t>Å sette grenser for tenåringen: https://www.bufdir.no/foreldrehverdag/ungdom/grenser-bekymring-og-sex/a-sette-grenser-for-tenaringen/</a:t>
            </a:r>
          </a:p>
          <a:p>
            <a:pPr marL="171450" indent="-171450">
              <a:buFont typeface="Arial" panose="020B0604020202020204" pitchFamily="34" charset="0"/>
              <a:buChar char="•"/>
            </a:pPr>
            <a:r>
              <a:rPr lang="nb-NO" b="0">
                <a:cs typeface="Arial"/>
              </a:rPr>
              <a:t>Jo visst skal vi sette grenser</a:t>
            </a:r>
            <a:r>
              <a:rPr lang="nb-NO">
                <a:cs typeface="Arial"/>
              </a:rPr>
              <a:t>:</a:t>
            </a:r>
            <a:r>
              <a:rPr lang="nb-NO"/>
              <a:t> https://rvtssor.no/aktuelt/251/jo-visst-skal-vi-sette-grenser/</a:t>
            </a:r>
            <a:endParaRPr lang="nb-NO" b="0"/>
          </a:p>
          <a:p>
            <a:pPr marL="171450" indent="-171450">
              <a:buFont typeface="Arial" panose="020B0604020202020204" pitchFamily="34" charset="0"/>
              <a:buChar char="•"/>
            </a:pPr>
            <a:r>
              <a:rPr lang="nb-NO" b="0">
                <a:cs typeface="Arial"/>
              </a:rPr>
              <a:t>Bufdir.no</a:t>
            </a:r>
          </a:p>
          <a:p>
            <a:pPr marL="171450" indent="-171450">
              <a:buFont typeface="Arial" panose="020B0604020202020204" pitchFamily="34" charset="0"/>
              <a:buChar char="•"/>
            </a:pPr>
            <a:r>
              <a:rPr lang="nb-NO" b="0" err="1">
                <a:cs typeface="Arial"/>
              </a:rPr>
              <a:t>Bufdir</a:t>
            </a:r>
            <a:r>
              <a:rPr lang="nb-NO" b="0">
                <a:cs typeface="Arial"/>
              </a:rPr>
              <a:t> - Brosjyre på flere språk, “8 tema for godt samspill” </a:t>
            </a:r>
            <a:r>
              <a:rPr lang="en-US" b="0">
                <a:cs typeface="Arial"/>
              </a:rPr>
              <a:t>https://bestill.bufdir.no/pub/familievern/foreldreveiledning/8-tema-for-godt-samspill</a:t>
            </a:r>
          </a:p>
          <a:p>
            <a:pPr marL="0" indent="0">
              <a:buFont typeface="Arial" panose="020B0604020202020204" pitchFamily="34" charset="0"/>
              <a:buNone/>
            </a:pPr>
            <a:endParaRPr lang="en-US" b="1">
              <a:cs typeface="Calibri"/>
            </a:endParaRPr>
          </a:p>
          <a:p>
            <a:r>
              <a:rPr lang="nb-NO" b="1">
                <a:cs typeface="Arial"/>
              </a:rPr>
              <a:t>Forslag til metode</a:t>
            </a:r>
          </a:p>
          <a:p>
            <a:pPr marL="171450" indent="-171450">
              <a:buFont typeface="Arial" panose="020B0604020202020204" pitchFamily="34" charset="0"/>
              <a:buChar char="•"/>
            </a:pPr>
            <a:r>
              <a:rPr lang="nb-NO" b="0">
                <a:cs typeface="Arial"/>
              </a:rPr>
              <a:t>Vis filmen «Sette grenser for ungdommen»: https://www.youtube.com/watch?v=fIlGevAJEoA&amp;feature=youtu.be​</a:t>
            </a:r>
          </a:p>
          <a:p>
            <a:pPr marL="171450" indent="-171450">
              <a:buFont typeface="Arial" panose="020B0604020202020204" pitchFamily="34" charset="0"/>
              <a:buChar char="•"/>
            </a:pPr>
            <a:r>
              <a:rPr lang="nb-NO">
                <a:cs typeface="Arial"/>
              </a:rPr>
              <a:t>Vis filmen</a:t>
            </a:r>
            <a:r>
              <a:rPr lang="nb-NO" b="0">
                <a:cs typeface="Arial"/>
              </a:rPr>
              <a:t> «Voksne skal aldri slå» produsert for NRK Super av Bivrost Film, i samarbeid med Redd Barna: https://nrksuper.no/serie/supernytt/MSUB02017519/18-11-2019</a:t>
            </a:r>
          </a:p>
          <a:p>
            <a:pPr marL="0" indent="0">
              <a:buFont typeface="Arial" panose="020B0604020202020204" pitchFamily="34" charset="0"/>
              <a:buNone/>
            </a:pPr>
            <a:endParaRPr lang="nb-NO" b="0">
              <a:cs typeface="Calibri"/>
            </a:endParaRPr>
          </a:p>
          <a:p>
            <a:r>
              <a:rPr lang="nb-NO" b="0">
                <a:cs typeface="Arial"/>
              </a:rPr>
              <a:t>Bruk problemstillingene fra spørsmålene i filmene som utgangspunkt for dialog i gruppen.</a:t>
            </a:r>
            <a:r>
              <a:rPr lang="nb-NO">
                <a:cs typeface="Arial"/>
              </a:rPr>
              <a:t> </a:t>
            </a:r>
            <a:endParaRPr lang="nb-NO" b="0">
              <a:cs typeface="Arial"/>
            </a:endParaRPr>
          </a:p>
        </p:txBody>
      </p:sp>
    </p:spTree>
    <p:extLst>
      <p:ext uri="{BB962C8B-B14F-4D97-AF65-F5344CB8AC3E}">
        <p14:creationId xmlns:p14="http://schemas.microsoft.com/office/powerpoint/2010/main" val="343489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cs typeface="Arial"/>
              </a:rPr>
              <a:t>Refleksjonsoppgaver </a:t>
            </a:r>
          </a:p>
          <a:p>
            <a:r>
              <a:rPr lang="nb-NO" b="0">
                <a:cs typeface="Arial"/>
              </a:rPr>
              <a:t>Velg de oppgavene som passer best til gruppen.</a:t>
            </a:r>
            <a:r>
              <a:rPr lang="nb-NO" b="1"/>
              <a:t> </a:t>
            </a:r>
          </a:p>
          <a:p>
            <a:endParaRPr lang="nb-NO" b="1"/>
          </a:p>
          <a:p>
            <a:r>
              <a:rPr lang="nb-NO" b="1" u="none"/>
              <a:t>Oppgave 1</a:t>
            </a:r>
            <a:endParaRPr lang="en-US" u="none">
              <a:cs typeface="Arial"/>
            </a:endParaRPr>
          </a:p>
          <a:p>
            <a:r>
              <a:rPr lang="nb-NO"/>
              <a:t>Sarah på fire, David på syv og foreldrene er i parken. Barna leker på lekestativene. Foreldrene setter seg på gresset. De har piknik og slapper av. Foreldrene hører at barna krangler med noen om hvem som skal bruke huskene. Det er andre voksne der, så foreldrene blir bare sittende.</a:t>
            </a:r>
            <a:endParaRPr lang="en-US"/>
          </a:p>
          <a:p>
            <a:endParaRPr lang="nb-NO"/>
          </a:p>
          <a:p>
            <a:r>
              <a:rPr lang="nb-NO" b="1"/>
              <a:t>Forslag til spørsmål</a:t>
            </a:r>
            <a:endParaRPr lang="nb-NO" b="1">
              <a:cs typeface="Arial"/>
            </a:endParaRPr>
          </a:p>
          <a:p>
            <a:pPr marL="0" indent="0">
              <a:buFont typeface="Arial" panose="020B0604020202020204" pitchFamily="34" charset="0"/>
              <a:buNone/>
            </a:pPr>
            <a:r>
              <a:rPr lang="nb-NO"/>
              <a:t>Hva ville du gjort hvis det var barna dine?</a:t>
            </a:r>
            <a:endParaRPr lang="nb-NO">
              <a:cs typeface="Arial"/>
            </a:endParaRPr>
          </a:p>
          <a:p>
            <a:pPr marL="0" indent="0">
              <a:buFont typeface="Arial" panose="020B0604020202020204" pitchFamily="34" charset="0"/>
              <a:buNone/>
            </a:pPr>
            <a:r>
              <a:rPr lang="nb-NO"/>
              <a:t>Har andre foreldre ansvar for å passe på barna dine?</a:t>
            </a:r>
            <a:endParaRPr lang="nb-NO">
              <a:cs typeface="Arial"/>
            </a:endParaRPr>
          </a:p>
          <a:p>
            <a:pPr marL="544195" lvl="1"/>
            <a:endParaRPr lang="nb-NO"/>
          </a:p>
          <a:p>
            <a:r>
              <a:rPr lang="nb-NO" b="1" u="none"/>
              <a:t>Oppgave 2</a:t>
            </a:r>
            <a:endParaRPr lang="nb-NO" u="none">
              <a:cs typeface="Arial"/>
            </a:endParaRPr>
          </a:p>
          <a:p>
            <a:r>
              <a:rPr lang="nb-NO"/>
              <a:t>Ola på fem år slår lillesøsteren på tre år. Mor kjefter på han og sier han ikke må slå henne. Han fortsetter likevel. </a:t>
            </a:r>
            <a:endParaRPr lang="en-US"/>
          </a:p>
          <a:p>
            <a:r>
              <a:rPr lang="nb-NO"/>
              <a:t>Mor blir sint og slår Ola på kinnet. </a:t>
            </a:r>
            <a:endParaRPr lang="en-US"/>
          </a:p>
          <a:p>
            <a:endParaRPr lang="nb-NO"/>
          </a:p>
          <a:p>
            <a:r>
              <a:rPr lang="nb-NO" b="1"/>
              <a:t>Forslag til spørsmål</a:t>
            </a:r>
            <a:endParaRPr lang="en-US"/>
          </a:p>
          <a:p>
            <a:pPr marL="171450" indent="-171450">
              <a:buFont typeface="Arial" panose="020B0604020202020204" pitchFamily="34" charset="0"/>
              <a:buChar char="•"/>
            </a:pPr>
            <a:r>
              <a:rPr lang="nb-NO"/>
              <a:t>Har mor lov til å slå Ola?</a:t>
            </a:r>
            <a:endParaRPr lang="en-US"/>
          </a:p>
          <a:p>
            <a:pPr marL="171450" indent="-171450">
              <a:buFont typeface="Arial" panose="020B0604020202020204" pitchFamily="34" charset="0"/>
              <a:buChar char="•"/>
            </a:pPr>
            <a:r>
              <a:rPr lang="nb-NO"/>
              <a:t>Hva kunne mor ha gjort annerledes? </a:t>
            </a:r>
          </a:p>
          <a:p>
            <a:endParaRPr lang="nb-NO"/>
          </a:p>
          <a:p>
            <a:r>
              <a:rPr lang="nb-NO" b="1"/>
              <a:t>Forslag til alternative måter mor kunne håndtert situasjonen på:</a:t>
            </a:r>
            <a:endParaRPr lang="en-US" b="1"/>
          </a:p>
          <a:p>
            <a:pPr marL="171450" indent="-171450">
              <a:buFont typeface="Arial" panose="020B0604020202020204" pitchFamily="34" charset="0"/>
              <a:buChar char="•"/>
            </a:pPr>
            <a:r>
              <a:rPr lang="nb-NO"/>
              <a:t>Mor burde ikke ha slått.</a:t>
            </a:r>
            <a:endParaRPr lang="nb-NO">
              <a:cs typeface="Arial"/>
            </a:endParaRPr>
          </a:p>
          <a:p>
            <a:pPr marL="171450" indent="-171450">
              <a:buFont typeface="Arial" panose="020B0604020202020204" pitchFamily="34" charset="0"/>
              <a:buChar char="•"/>
            </a:pPr>
            <a:r>
              <a:rPr lang="nb-NO"/>
              <a:t>Mor kunne ha vært rolig, og ikke blitt sint selv.  </a:t>
            </a:r>
            <a:endParaRPr lang="en-US"/>
          </a:p>
          <a:p>
            <a:pPr marL="171450" indent="-171450">
              <a:buFont typeface="Arial" panose="020B0604020202020204" pitchFamily="34" charset="0"/>
              <a:buChar char="•"/>
            </a:pPr>
            <a:r>
              <a:rPr lang="nb-NO"/>
              <a:t>Mor må godta at det er sterke følelser, men hun må sette klare grenser: «Jeg ser du er sint, det er greit, men det er ikke lov å slå».</a:t>
            </a:r>
            <a:endParaRPr lang="en-US"/>
          </a:p>
          <a:p>
            <a:pPr marL="285750" indent="-285750">
              <a:buFont typeface="Arial,Sans-Serif"/>
              <a:buChar char="•"/>
            </a:pPr>
            <a:endParaRPr lang="nb-NO"/>
          </a:p>
          <a:p>
            <a:r>
              <a:rPr lang="nb-NO"/>
              <a:t>Hva tenker dere om disse forslagene?</a:t>
            </a:r>
            <a:endParaRPr lang="nb-NO">
              <a:cs typeface="Arial"/>
            </a:endParaRPr>
          </a:p>
          <a:p>
            <a:endParaRPr lang="nb-NO" noProof="0"/>
          </a:p>
          <a:p>
            <a:r>
              <a:rPr lang="nb-NO" b="1" u="none" noProof="0"/>
              <a:t>Oppgave 3</a:t>
            </a:r>
            <a:endParaRPr lang="nb-NO" b="1" u="none" noProof="0">
              <a:cs typeface="Arial"/>
            </a:endParaRPr>
          </a:p>
          <a:p>
            <a:r>
              <a:rPr lang="nb-NO" b="0" noProof="0"/>
              <a:t>Ali og Magnus er ni år og bestevenner. De er ofte på besøk hjemme hos hverandre. Magnus bor sammen med de to pappaene sine.</a:t>
            </a:r>
            <a:r>
              <a:rPr lang="nb-NO"/>
              <a:t> </a:t>
            </a:r>
            <a:endParaRPr lang="nb-NO" b="0" noProof="0">
              <a:cs typeface="Arial"/>
            </a:endParaRPr>
          </a:p>
          <a:p>
            <a:endParaRPr lang="nb-NO" b="0" noProof="0"/>
          </a:p>
          <a:p>
            <a:r>
              <a:rPr lang="nb-NO" b="1" noProof="0"/>
              <a:t>Forslag til spørsmål</a:t>
            </a:r>
            <a:endParaRPr lang="nb-NO" b="1" noProof="0">
              <a:cs typeface="Arial"/>
            </a:endParaRPr>
          </a:p>
          <a:p>
            <a:pPr marL="0" indent="0">
              <a:buFont typeface="Arial" panose="020B0604020202020204" pitchFamily="34" charset="0"/>
              <a:buNone/>
            </a:pPr>
            <a:r>
              <a:rPr lang="nb-NO" b="0" noProof="0"/>
              <a:t>Hva tenker du om at Magnus har to pappaer?</a:t>
            </a:r>
            <a:endParaRPr lang="nb-NO" b="0" noProof="0">
              <a:cs typeface="Arial"/>
            </a:endParaRPr>
          </a:p>
          <a:p>
            <a:pPr marL="285750" indent="-285750">
              <a:buFont typeface="Arial" panose="020B0604020202020204" pitchFamily="34" charset="0"/>
              <a:buChar char="•"/>
            </a:pPr>
            <a:endParaRPr lang="en-US">
              <a:cs typeface="Arial"/>
            </a:endParaRPr>
          </a:p>
          <a:p>
            <a:r>
              <a:rPr lang="nb-NO" b="1" u="none">
                <a:cs typeface="Arial"/>
              </a:rPr>
              <a:t>Oppgave 4</a:t>
            </a:r>
          </a:p>
          <a:p>
            <a:r>
              <a:rPr lang="nb-NO">
                <a:cs typeface="Arial"/>
              </a:rPr>
              <a:t>Det finnes ingen fasit på barneoppdragelse, men vi vet mye om hva som er bra for barn og hva som ikke er bra (skadelig).</a:t>
            </a:r>
          </a:p>
          <a:p>
            <a:endParaRPr lang="nb-NO" b="1">
              <a:cs typeface="Arial"/>
            </a:endParaRPr>
          </a:p>
          <a:p>
            <a:r>
              <a:rPr lang="nb-NO" b="1">
                <a:cs typeface="Arial"/>
              </a:rPr>
              <a:t>Forslag til spørsmål</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Er det en annen måte å være forelder på i Norge enn i hjemlandet ditt? Fortell.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Hva tenker du er bra barneoppdragelse for barnet ditt?</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cs typeface="Arial"/>
              </a:rPr>
              <a:t>Hvilken barneoppdragelse er ikke bra for barnet ditt?</a:t>
            </a:r>
            <a:endParaRPr lang="nb-NO">
              <a:cs typeface="Arial"/>
            </a:endParaRPr>
          </a:p>
          <a:p>
            <a:endParaRPr lang="nb-NO" b="1"/>
          </a:p>
          <a:p>
            <a:r>
              <a:rPr lang="nb-NO" b="1"/>
              <a:t>Metodeforslag</a:t>
            </a:r>
            <a:endParaRPr lang="en-US"/>
          </a:p>
          <a:p>
            <a:r>
              <a:rPr lang="nb-NO"/>
              <a:t>Del opp i grupper, diskuter spørsmålene og oppsummer i plenum.</a:t>
            </a:r>
            <a:endParaRPr lang="nb-NO">
              <a:cs typeface="Arial"/>
            </a:endParaRPr>
          </a:p>
        </p:txBody>
      </p:sp>
      <p:sp>
        <p:nvSpPr>
          <p:cNvPr id="4" name="Plassholder for lysbildenummer 3"/>
          <p:cNvSpPr>
            <a:spLocks noGrp="1"/>
          </p:cNvSpPr>
          <p:nvPr>
            <p:ph type="sldNum" sz="quarter" idx="4294967295"/>
          </p:nvPr>
        </p:nvSpPr>
        <p:spPr>
          <a:xfrm>
            <a:off x="11676829" y="731253352"/>
            <a:ext cx="8932986" cy="38494067"/>
          </a:xfrm>
          <a:prstGeom prst="rect">
            <a:avLst/>
          </a:prstGeom>
        </p:spPr>
        <p:txBody>
          <a:bodyPr/>
          <a:lstStyle/>
          <a:p>
            <a:fld id="{41D5226A-8209-4CC7-8378-821D4986FB03}" type="slidenum">
              <a:rPr lang="nb-NO" smtClean="0"/>
              <a:t>7</a:t>
            </a:fld>
            <a:endParaRPr lang="nb-NO"/>
          </a:p>
        </p:txBody>
      </p:sp>
    </p:spTree>
    <p:extLst>
      <p:ext uri="{BB962C8B-B14F-4D97-AF65-F5344CB8AC3E}">
        <p14:creationId xmlns:p14="http://schemas.microsoft.com/office/powerpoint/2010/main" val="359089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Barns rettigheter</a:t>
            </a:r>
          </a:p>
          <a:p>
            <a:endParaRPr lang="nb-NO" b="1"/>
          </a:p>
          <a:p>
            <a:r>
              <a:rPr lang="nb-NO" b="1"/>
              <a:t>Støttetekst </a:t>
            </a:r>
          </a:p>
          <a:p>
            <a:r>
              <a:rPr lang="nb-NO"/>
              <a:t>Norske myndigheter, inkludert UDI, er forpliktet til å respektere og sikre rettighetene til alle barn som bor i Norge. Det gjelder uavhengig av hvilket statsborgerskap barnet har, eller om det har lovlig opphold. </a:t>
            </a:r>
          </a:p>
          <a:p>
            <a:endParaRPr lang="nb-NO"/>
          </a:p>
          <a:p>
            <a:r>
              <a:rPr lang="nb-NO"/>
              <a:t>Barn har særskilte rettigheter som kun gjelder for dem, som Barnekonvensjonen til FN og Barneloven i Norges lover.</a:t>
            </a:r>
          </a:p>
        </p:txBody>
      </p:sp>
    </p:spTree>
    <p:extLst>
      <p:ext uri="{BB962C8B-B14F-4D97-AF65-F5344CB8AC3E}">
        <p14:creationId xmlns:p14="http://schemas.microsoft.com/office/powerpoint/2010/main" val="401170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FNs barnekonvensjon </a:t>
            </a:r>
            <a:endParaRPr lang="nb-NO" sz="1400" b="1" dirty="0">
              <a:cs typeface="Arial"/>
            </a:endParaRPr>
          </a:p>
          <a:p>
            <a:endParaRPr lang="nb-NO" b="1" dirty="0"/>
          </a:p>
          <a:p>
            <a:r>
              <a:rPr lang="nb-NO" b="1" dirty="0"/>
              <a:t>Støttetekst</a:t>
            </a:r>
          </a:p>
          <a:p>
            <a:r>
              <a:rPr lang="nb-NO" dirty="0"/>
              <a:t>Barnekonvensjonen er en avtale mellom nesten alle land i verden. Den gjelder for barn og unge under 18 år. Barnekonvensjonen gir barn egne rettigheter som for eksempel rett til skole, helsehjelp, lek, fritid og rett til å bli hørt. Loven sier også noe om foreldrerollen. </a:t>
            </a:r>
          </a:p>
          <a:p>
            <a:endParaRPr lang="nb-NO" dirty="0">
              <a:cs typeface="Arial"/>
            </a:endParaRPr>
          </a:p>
          <a:p>
            <a:r>
              <a:rPr lang="nb-NO" dirty="0"/>
              <a:t>Norge har tatt Barnekonvensjonen inn i norsk lov. </a:t>
            </a:r>
            <a:endParaRPr lang="nb-NO" dirty="0">
              <a:cs typeface="Arial"/>
            </a:endParaRPr>
          </a:p>
          <a:p>
            <a:endParaRPr lang="nb-NO" dirty="0"/>
          </a:p>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Barnekonvensjonen har fire hovedområder av rettigheter: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Barn har rett til liv og helse.   </a:t>
            </a:r>
            <a:endParaRPr lang="nb-NO"/>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Barn har rett til skolegang og utvikling.</a:t>
            </a:r>
            <a:endParaRPr lang="nb-NO"/>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Barn har rett til omsorg og beskyttelse.</a:t>
            </a:r>
            <a:endParaRPr lang="nb-NO"/>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Barn har rett til deltakelse og innflytelse.</a:t>
            </a:r>
            <a:endParaRPr lang="nb-NO"/>
          </a:p>
          <a:p>
            <a:pPr marL="0" marR="0" lvl="0" indent="0" algn="l" defTabSz="1088776" rtl="0" eaLnBrk="1" fontAlgn="auto" latinLnBrk="0" hangingPunct="1">
              <a:lnSpc>
                <a:spcPct val="100000"/>
              </a:lnSpc>
              <a:spcBef>
                <a:spcPts val="0"/>
              </a:spcBef>
              <a:spcAft>
                <a:spcPts val="0"/>
              </a:spcAft>
              <a:buClrTx/>
              <a:buSzTx/>
              <a:buFontTx/>
              <a:buNone/>
              <a:tabLst/>
              <a:defRPr/>
            </a:pPr>
            <a:endParaRPr lang="nb-NO" dirty="0"/>
          </a:p>
          <a:p>
            <a:r>
              <a:rPr lang="nb-NO" b="0" dirty="0"/>
              <a:t>Noen viktige artikler i konvensjonen er: </a:t>
            </a:r>
          </a:p>
          <a:p>
            <a:r>
              <a:rPr lang="nb-NO" dirty="0"/>
              <a:t>Art. 2 - Alle barn har rett til å ikke bli forskjellsbehandlet på grunn av sin egen eller foreldrenes kultur, hudfarge, kjønn, språk, religion, bakgrunn, funksjonsnedsettelse eller mening.</a:t>
            </a:r>
          </a:p>
          <a:p>
            <a:r>
              <a:rPr lang="nb-NO" dirty="0"/>
              <a:t>Art. 3 – </a:t>
            </a:r>
            <a:r>
              <a:rPr lang="nb-NO" dirty="0">
                <a:cs typeface="Arial"/>
              </a:rPr>
              <a:t>Voksne skal gjøre det som er best for barna.</a:t>
            </a:r>
          </a:p>
          <a:p>
            <a:r>
              <a:rPr lang="nb-NO" dirty="0"/>
              <a:t>Art. 9 –  Alle barn har rett til å bo sammen med foreldrene sine, bortsett fra når det ikke er bra for barna. </a:t>
            </a:r>
            <a:endParaRPr lang="nb-NO" dirty="0">
              <a:cs typeface="Arial"/>
            </a:endParaRPr>
          </a:p>
          <a:p>
            <a:r>
              <a:rPr lang="nb-NO" dirty="0"/>
              <a:t>Art. 12 – Alle barn har rett til å si sine meninger og ha innflytelse i saker som angår dem.</a:t>
            </a:r>
            <a:endParaRPr lang="nb-NO" dirty="0">
              <a:cs typeface="Arial"/>
            </a:endParaRPr>
          </a:p>
          <a:p>
            <a:r>
              <a:rPr lang="nb-NO" dirty="0"/>
              <a:t>Art. 18 – Alle barn har rett til å bli oppdratt av begge foreldrene sine, hvis det er mulig.</a:t>
            </a:r>
            <a:endParaRPr lang="nb-NO" dirty="0">
              <a:cs typeface="Arial"/>
            </a:endParaRPr>
          </a:p>
          <a:p>
            <a:r>
              <a:rPr lang="nb-NO" dirty="0"/>
              <a:t>Art. 19 – </a:t>
            </a:r>
            <a:r>
              <a:rPr lang="nb-NO" dirty="0">
                <a:cs typeface="Arial"/>
              </a:rPr>
              <a:t>Alle barn har rett til at ingen fysisk eller psykisk skader eller misbruker dem.</a:t>
            </a:r>
          </a:p>
          <a:p>
            <a:endParaRPr lang="nb-NO" dirty="0">
              <a:cs typeface="Arial"/>
            </a:endParaRPr>
          </a:p>
          <a:p>
            <a:r>
              <a:rPr lang="nb-NO" dirty="0">
                <a:cs typeface="Arial"/>
              </a:rPr>
              <a:t>Mange land har barneombud. Det har Norge også. Barneombudet skal følge med på at barns interesser blir ivaretatt og at Norge overholder FNs barnekonvensjon. Barneombudet er ikke styrt av norske myndigheter. </a:t>
            </a:r>
          </a:p>
          <a:p>
            <a:endParaRPr lang="nb-NO" dirty="0"/>
          </a:p>
          <a:p>
            <a:r>
              <a:rPr lang="nb-NO" b="1" dirty="0"/>
              <a:t>Til deg som holder presentasjonen</a:t>
            </a:r>
          </a:p>
          <a:p>
            <a:endParaRPr lang="nb-NO" b="1" dirty="0"/>
          </a:p>
          <a:p>
            <a:r>
              <a:rPr lang="nb-NO" b="1" dirty="0"/>
              <a:t>Hva er FN?</a:t>
            </a:r>
          </a:p>
          <a:p>
            <a:r>
              <a:rPr lang="nb-NO" b="0" dirty="0"/>
              <a:t>De forente nasjoner (på engelsk United Nations, UN) er en internasjonal organisasjon hvor nesten alle land i verden er med. FN har tre viktige verdier som er </a:t>
            </a:r>
          </a:p>
          <a:p>
            <a:pPr marL="171450" indent="-171450">
              <a:buFont typeface="Arial" panose="020B0604020202020204" pitchFamily="34" charset="0"/>
              <a:buChar char="•"/>
            </a:pPr>
            <a:r>
              <a:rPr lang="nb-NO" b="0" dirty="0"/>
              <a:t>fred/sikkerhet, </a:t>
            </a:r>
            <a:endParaRPr lang="nb-NO" b="0"/>
          </a:p>
          <a:p>
            <a:pPr marL="171450" indent="-171450">
              <a:buFont typeface="Arial" panose="020B0604020202020204" pitchFamily="34" charset="0"/>
              <a:buChar char="•"/>
            </a:pPr>
            <a:r>
              <a:rPr lang="nb-NO" b="0" dirty="0"/>
              <a:t>menneskerettigheter og </a:t>
            </a:r>
            <a:endParaRPr lang="nb-NO" b="0"/>
          </a:p>
          <a:p>
            <a:pPr marL="171450" indent="-171450">
              <a:buFont typeface="Arial" panose="020B0604020202020204" pitchFamily="34" charset="0"/>
              <a:buChar char="•"/>
            </a:pPr>
            <a:r>
              <a:rPr lang="nb-NO" b="0" dirty="0"/>
              <a:t>utvikling/humanitært arbeid. </a:t>
            </a:r>
            <a:endParaRPr lang="nb-NO" b="0"/>
          </a:p>
          <a:p>
            <a:pPr marL="0" indent="0">
              <a:buFont typeface="Arial" panose="020B0604020202020204" pitchFamily="34" charset="0"/>
              <a:buNone/>
            </a:pPr>
            <a:r>
              <a:rPr lang="nb-NO" b="0" dirty="0"/>
              <a:t>FN har oppgaver som </a:t>
            </a:r>
            <a:r>
              <a:rPr lang="nb-NO" b="0" dirty="0" err="1"/>
              <a:t>fredsbevarer</a:t>
            </a:r>
            <a:r>
              <a:rPr lang="nb-NO" b="0" dirty="0"/>
              <a:t>, fredsmekler, menneskerettighetsforsvarer, humanitært arbeid i kriser og etter katastrofer. FN lager også internasjonale lover og konvensjoner, som for eksempel FNs menneskerettigheter og barnekonvensjonen.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1088776" rtl="0" eaLnBrk="1" fontAlgn="auto" latinLnBrk="0" hangingPunct="1">
              <a:lnSpc>
                <a:spcPct val="100000"/>
              </a:lnSpc>
              <a:spcBef>
                <a:spcPts val="0"/>
              </a:spcBef>
              <a:spcAft>
                <a:spcPts val="0"/>
              </a:spcAft>
              <a:buClrTx/>
              <a:buSzTx/>
              <a:buFontTx/>
              <a:buNone/>
              <a:tabLst/>
              <a:defRPr/>
            </a:pPr>
            <a:r>
              <a:rPr lang="nb-NO" b="1" dirty="0"/>
              <a:t>Forslag til metode</a:t>
            </a:r>
            <a:endParaRPr lang="nb-NO" b="1" dirty="0">
              <a:cs typeface="Arial"/>
            </a:endParaRPr>
          </a:p>
          <a:p>
            <a:pPr marL="171450" indent="-171450">
              <a:buFont typeface="Arial" panose="020B0604020202020204" pitchFamily="34" charset="0"/>
              <a:buChar char="•"/>
            </a:pPr>
            <a:r>
              <a:rPr lang="nb-NO" dirty="0"/>
              <a:t>Snakk utfyllende om innholdet i artiklene, bruk gjerne eksempler som beboerne kan kjenne igjen. Spør om hvordan de forstår artiklene. Legg vekt på at dette er en del av norsk lov og internasjonale forpliktelser. </a:t>
            </a:r>
            <a:endParaRPr lang="nb-NO"/>
          </a:p>
          <a:p>
            <a:pPr marL="171450" indent="-171450">
              <a:buFont typeface="Arial" panose="020B0604020202020204" pitchFamily="34" charset="0"/>
              <a:buChar char="•"/>
            </a:pPr>
            <a:r>
              <a:rPr lang="nb-NO" dirty="0"/>
              <a:t>Du kan på forhånd skrive artiklene på ulike lapper som du legger i en skål. Lag grupper på 2-4 personer. Hver gruppe velger en lapp. Be hver gruppe snakke om hvordan de forstår artikkelen. Oppsummer i plenum. </a:t>
            </a:r>
            <a:endParaRPr lang="nb-NO"/>
          </a:p>
          <a:p>
            <a:pPr marL="171450" indent="-171450">
              <a:buFont typeface="Arial" panose="020B0604020202020204" pitchFamily="34" charset="0"/>
              <a:buChar char="•"/>
            </a:pPr>
            <a:r>
              <a:rPr lang="nb-NO" dirty="0"/>
              <a:t>Heng opp plakater om barnekonvensjonen i informasjonsrommet i forkant av møtet, eller på et annet synlig sted på mottaket. Selv om de ikke leser norsk, så ser de at barn har mange rettigheter. Du finner plakater på flere språk her: https://morsmal.no/flerspraklig-materiell/9602-plakat-med-barnas-rettigheter-pa-flere-sprak </a:t>
            </a:r>
            <a:endParaRPr lang="nb-NO"/>
          </a:p>
          <a:p>
            <a:pPr marL="171450" indent="-171450">
              <a:buFont typeface="Arial" panose="020B0604020202020204" pitchFamily="34" charset="0"/>
              <a:buChar char="•"/>
            </a:pPr>
            <a:r>
              <a:rPr lang="nb-NO" dirty="0"/>
              <a:t>Del ut papirkopier av konvensjonen. </a:t>
            </a:r>
            <a:endParaRPr lang="nb-NO"/>
          </a:p>
          <a:p>
            <a:pPr marL="285750" indent="-285750">
              <a:buFont typeface="Arial" panose="020B0604020202020204" pitchFamily="34" charset="0"/>
              <a:buChar char="•"/>
            </a:pPr>
            <a:endParaRPr lang="nb-NO" dirty="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1" dirty="0"/>
              <a:t>Les mer her</a:t>
            </a:r>
            <a:endParaRPr lang="nb-NO" b="1" dirty="0">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Spørsmål og svar om FN: https://www.regjeringen.no/no/tema/utenrikssaker/fn/fn_svar/id613826/</a:t>
            </a:r>
            <a:endParaRPr lang="nb-NO" b="0"/>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Barnekonvensjonen i kortversjon: https://www.barneombudet.no/for-barn-og-unge/barnekonvensjonen</a:t>
            </a:r>
            <a:endParaRPr lang="nb-NO" b="1"/>
          </a:p>
          <a:p>
            <a:pPr marL="171450" indent="-171450">
              <a:buFont typeface="Arial" panose="020B0604020202020204" pitchFamily="34" charset="0"/>
              <a:buChar char="•"/>
            </a:pPr>
            <a:r>
              <a:rPr lang="nb-NO" b="0" dirty="0"/>
              <a:t>FNs barnekonvensjon: https://www.fn.no/Om-FN/Avtaler/Menneskerettigheter/Barnekonvensjonen</a:t>
            </a:r>
            <a:endParaRPr lang="nb-NO" b="0"/>
          </a:p>
          <a:p>
            <a:pPr marL="171450" indent="-171450">
              <a:buFont typeface="Arial" panose="020B0604020202020204" pitchFamily="34" charset="0"/>
              <a:buChar char="•"/>
            </a:pPr>
            <a:r>
              <a:rPr lang="nb-NO" b="0" dirty="0">
                <a:cs typeface="Arial"/>
              </a:rPr>
              <a:t>Gratis undervisningsmateriell fra Redd Barna: https://www.reddbarna.no/skole/ </a:t>
            </a:r>
            <a:endParaRPr lang="nb-NO" b="0">
              <a:cs typeface="Arial"/>
            </a:endParaRPr>
          </a:p>
          <a:p>
            <a:pPr marL="171450" indent="-171450">
              <a:buFont typeface="Arial" panose="020B0604020202020204" pitchFamily="34" charset="0"/>
              <a:buChar char="•"/>
            </a:pPr>
            <a:r>
              <a:rPr lang="nb-NO" b="0" dirty="0">
                <a:cs typeface="Arial"/>
              </a:rPr>
              <a:t>Rettighetsslottet, undervisningsmateriell: https://rs.reddbarna.no/</a:t>
            </a:r>
            <a:endParaRPr lang="nb-NO" b="0">
              <a:cs typeface="Arial"/>
            </a:endParaRPr>
          </a:p>
        </p:txBody>
      </p:sp>
    </p:spTree>
    <p:extLst>
      <p:ext uri="{BB962C8B-B14F-4D97-AF65-F5344CB8AC3E}">
        <p14:creationId xmlns:p14="http://schemas.microsoft.com/office/powerpoint/2010/main" val="9863613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8.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grå">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extLst>
              <p:ext uri="{D42A27DB-BD31-4B8C-83A1-F6EECF244321}">
                <p14:modId xmlns:p14="http://schemas.microsoft.com/office/powerpoint/2010/main" val="263127847"/>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6" imgW="270" imgH="270" progId="">
                  <p:embed/>
                </p:oleObj>
              </mc:Choice>
              <mc:Fallback>
                <p:oleObj name="think-cell Slide" r:id="rId6" imgW="270" imgH="270" progId="">
                  <p:embed/>
                  <p:pic>
                    <p:nvPicPr>
                      <p:cNvPr id="10" name="Objekt 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userDrawn="1">
            <p:custDataLst>
              <p:tags r:id="rId2"/>
            </p:custDataLst>
          </p:nvPr>
        </p:nvSpPr>
        <p:spPr>
          <a:xfrm>
            <a:off x="381648" y="1591568"/>
            <a:ext cx="11438630" cy="4140959"/>
          </a:xfrm>
          <a:prstGeom prst="rect">
            <a:avLst/>
          </a:prstGeom>
          <a:solidFill>
            <a:srgbClr val="67676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nb-NO"/>
          </a:p>
        </p:txBody>
      </p:sp>
      <p:sp>
        <p:nvSpPr>
          <p:cNvPr id="2" name="Tittel 1"/>
          <p:cNvSpPr>
            <a:spLocks noGrp="1"/>
          </p:cNvSpPr>
          <p:nvPr>
            <p:ph type="ctrTitle"/>
            <p:custDataLst>
              <p:tags r:id="rId3"/>
            </p:custDataLst>
          </p:nvPr>
        </p:nvSpPr>
        <p:spPr bwMode="white">
          <a:xfrm>
            <a:off x="648081" y="1752491"/>
            <a:ext cx="10365899" cy="646331"/>
          </a:xfrm>
        </p:spPr>
        <p:txBody>
          <a:bodyPr lIns="0" tIns="0" rIns="0" bIns="0" anchor="t" anchorCtr="0">
            <a:spAutoFit/>
          </a:bodyPr>
          <a:lstStyle>
            <a:lvl1pPr algn="l">
              <a:defRPr sz="4200">
                <a:solidFill>
                  <a:schemeClr val="bg1"/>
                </a:solidFill>
              </a:defRPr>
            </a:lvl1pPr>
          </a:lstStyle>
          <a:p>
            <a:r>
              <a:rPr lang="nb-NO"/>
              <a:t>Klikk for å redigere tittelstil</a:t>
            </a:r>
          </a:p>
        </p:txBody>
      </p:sp>
      <p:sp>
        <p:nvSpPr>
          <p:cNvPr id="3" name="Undertittel 2"/>
          <p:cNvSpPr>
            <a:spLocks noGrp="1"/>
          </p:cNvSpPr>
          <p:nvPr>
            <p:ph type="subTitle" idx="1"/>
            <p:custDataLst>
              <p:tags r:id="rId4"/>
            </p:custDataLst>
          </p:nvPr>
        </p:nvSpPr>
        <p:spPr bwMode="white">
          <a:xfrm>
            <a:off x="648081" y="3672459"/>
            <a:ext cx="10365899" cy="384721"/>
          </a:xfrm>
        </p:spPr>
        <p:txBody>
          <a:bodyPr wrap="square" lIns="0" tIns="0" rIns="0" bIns="0" anchor="t" anchorCtr="0">
            <a:spAutoFit/>
          </a:bodyPr>
          <a:lstStyle>
            <a:lvl1pPr marL="0" indent="0" algn="l">
              <a:buNone/>
              <a:defRPr sz="2500">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a:t>Klikk for å redigere undertittelstil i malen</a:t>
            </a:r>
          </a:p>
        </p:txBody>
      </p:sp>
      <p:pic>
        <p:nvPicPr>
          <p:cNvPr id="13" name="Bilde 12" descr="tekst_bunn_600dpi.png"/>
          <p:cNvPicPr>
            <a:picLocks noChangeAspect="1"/>
          </p:cNvPicPr>
          <p:nvPr userDrawn="1"/>
        </p:nvPicPr>
        <p:blipFill>
          <a:blip r:embed="rId8" cstate="print"/>
          <a:stretch>
            <a:fillRect/>
          </a:stretch>
        </p:blipFill>
        <p:spPr>
          <a:xfrm>
            <a:off x="4235" y="5963266"/>
            <a:ext cx="2057499" cy="897818"/>
          </a:xfrm>
          <a:prstGeom prst="rect">
            <a:avLst/>
          </a:prstGeom>
        </p:spPr>
      </p:pic>
      <p:pic>
        <p:nvPicPr>
          <p:cNvPr id="4" name="Bild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596121" cy="1010045"/>
          </a:xfrm>
          <a:prstGeom prst="rect">
            <a:avLst/>
          </a:prstGeom>
        </p:spPr>
      </p:pic>
    </p:spTree>
    <p:extLst>
      <p:ext uri="{BB962C8B-B14F-4D97-AF65-F5344CB8AC3E}">
        <p14:creationId xmlns:p14="http://schemas.microsoft.com/office/powerpoint/2010/main" val="64921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med tekst over">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1" y="-611969"/>
            <a:ext cx="10384078" cy="553998"/>
          </a:xfrm>
        </p:spPr>
        <p:txBody>
          <a:bodyPr/>
          <a:lstStyle>
            <a:lvl1pPr>
              <a:defRPr sz="3600">
                <a:solidFill>
                  <a:schemeClr val="tx1"/>
                </a:solidFill>
              </a:defRPr>
            </a:lvl1pPr>
          </a:lstStyle>
          <a:p>
            <a:r>
              <a:rPr lang="nb-NO"/>
              <a:t>Skriv inn</a:t>
            </a:r>
          </a:p>
        </p:txBody>
      </p:sp>
    </p:spTree>
    <p:extLst>
      <p:ext uri="{BB962C8B-B14F-4D97-AF65-F5344CB8AC3E}">
        <p14:creationId xmlns:p14="http://schemas.microsoft.com/office/powerpoint/2010/main" val="1198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side rosa">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30">
            <a:fgClr>
              <a:srgbClr val="D8A8B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delingsside grønn">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50">
            <a:fgClr>
              <a:srgbClr val="266D7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062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4" name="Plassholder for innhold 3">
            <a:extLst>
              <a:ext uri="{FF2B5EF4-FFF2-40B4-BE49-F238E27FC236}">
                <a16:creationId xmlns:a16="http://schemas.microsoft.com/office/drawing/2014/main" id="{8AA9DA06-D080-4290-804F-7C9E8C9ECE6E}"/>
              </a:ext>
            </a:extLst>
          </p:cNvPr>
          <p:cNvSpPr>
            <a:spLocks noGrp="1"/>
          </p:cNvSpPr>
          <p:nvPr>
            <p:ph sz="quarter" idx="12"/>
          </p:nvPr>
        </p:nvSpPr>
        <p:spPr>
          <a:xfrm>
            <a:off x="630078" y="1584198"/>
            <a:ext cx="10909364" cy="4140959"/>
          </a:xfrm>
          <a:prstGeom prst="rect">
            <a:avLst/>
          </a:prstGeom>
        </p:spPr>
        <p:txBody>
          <a:bodyPr lIns="0" tIns="0" rIns="0" bIns="0"/>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86466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5" name="Plassholder for bilde 4"/>
          <p:cNvSpPr>
            <a:spLocks noGrp="1"/>
          </p:cNvSpPr>
          <p:nvPr>
            <p:ph type="pic" sz="quarter" idx="12" hasCustomPrompt="1"/>
          </p:nvPr>
        </p:nvSpPr>
        <p:spPr>
          <a:xfrm>
            <a:off x="630079" y="1584198"/>
            <a:ext cx="10909364" cy="4140959"/>
          </a:xfrm>
        </p:spPr>
        <p:txBody>
          <a:bodyPr tIns="1671743"/>
          <a:lstStyle>
            <a:lvl1pPr marL="0" indent="0" algn="ctr">
              <a:buNone/>
              <a:defRPr/>
            </a:lvl1pPr>
          </a:lstStyle>
          <a:p>
            <a:r>
              <a:rPr lang="nb-NO"/>
              <a:t>Sett inn bilde</a:t>
            </a:r>
          </a:p>
        </p:txBody>
      </p:sp>
    </p:spTree>
    <p:extLst>
      <p:ext uri="{BB962C8B-B14F-4D97-AF65-F5344CB8AC3E}">
        <p14:creationId xmlns:p14="http://schemas.microsoft.com/office/powerpoint/2010/main" val="330914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t bilde uten tittel">
    <p:spTree>
      <p:nvGrpSpPr>
        <p:cNvPr id="1" name=""/>
        <p:cNvGrpSpPr/>
        <p:nvPr/>
      </p:nvGrpSpPr>
      <p:grpSpPr>
        <a:xfrm>
          <a:off x="0" y="0"/>
          <a:ext cx="0" cy="0"/>
          <a:chOff x="0" y="0"/>
          <a:chExt cx="0" cy="0"/>
        </a:xfrm>
      </p:grpSpPr>
      <p:sp>
        <p:nvSpPr>
          <p:cNvPr id="5" name="Plassholder for bilde 4"/>
          <p:cNvSpPr>
            <a:spLocks noGrp="1"/>
          </p:cNvSpPr>
          <p:nvPr>
            <p:ph type="pic" sz="quarter" idx="12" hasCustomPrompt="1"/>
          </p:nvPr>
        </p:nvSpPr>
        <p:spPr>
          <a:xfrm>
            <a:off x="630079" y="630146"/>
            <a:ext cx="10909364" cy="5076635"/>
          </a:xfrm>
        </p:spPr>
        <p:txBody>
          <a:bodyPr tIns="2100395"/>
          <a:lstStyle>
            <a:lvl1pPr marL="0" indent="0" algn="ctr">
              <a:buNone/>
              <a:defRPr/>
            </a:lvl1pPr>
          </a:lstStyle>
          <a:p>
            <a:r>
              <a:rPr lang="nb-NO"/>
              <a:t>Sett inn bilde</a:t>
            </a:r>
          </a:p>
        </p:txBody>
      </p:sp>
      <p:pic>
        <p:nvPicPr>
          <p:cNvPr id="6" name="Bilde 5">
            <a:extLst>
              <a:ext uri="{FF2B5EF4-FFF2-40B4-BE49-F238E27FC236}">
                <a16:creationId xmlns:a16="http://schemas.microsoft.com/office/drawing/2014/main" id="{3F61FABF-58A9-4887-A906-E8049BCD2D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56"/>
          <a:stretch/>
        </p:blipFill>
        <p:spPr>
          <a:xfrm>
            <a:off x="1" y="6128605"/>
            <a:ext cx="11539442" cy="730981"/>
          </a:xfrm>
          <a:prstGeom prst="rect">
            <a:avLst/>
          </a:prstGeom>
        </p:spPr>
      </p:pic>
      <p:cxnSp>
        <p:nvCxnSpPr>
          <p:cNvPr id="9" name="Rett linje 8">
            <a:extLst>
              <a:ext uri="{FF2B5EF4-FFF2-40B4-BE49-F238E27FC236}">
                <a16:creationId xmlns:a16="http://schemas.microsoft.com/office/drawing/2014/main" id="{BA28871D-8A7A-4124-AEDA-F5408684C4D5}"/>
              </a:ext>
            </a:extLst>
          </p:cNvPr>
          <p:cNvCxnSpPr/>
          <p:nvPr userDrawn="1"/>
        </p:nvCxnSpPr>
        <p:spPr>
          <a:xfrm>
            <a:off x="631443" y="6088057"/>
            <a:ext cx="109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2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5" name="Plassholder for innhold 4">
            <a:extLst>
              <a:ext uri="{FF2B5EF4-FFF2-40B4-BE49-F238E27FC236}">
                <a16:creationId xmlns:a16="http://schemas.microsoft.com/office/drawing/2014/main" id="{57429B50-E2B4-4488-A02D-5595C7202926}"/>
              </a:ext>
            </a:extLst>
          </p:cNvPr>
          <p:cNvSpPr>
            <a:spLocks noGrp="1"/>
          </p:cNvSpPr>
          <p:nvPr>
            <p:ph idx="15"/>
          </p:nvPr>
        </p:nvSpPr>
        <p:spPr>
          <a:xfrm>
            <a:off x="630080" y="1584198"/>
            <a:ext cx="5220653" cy="4140959"/>
          </a:xfrm>
        </p:spPr>
        <p:txBody>
          <a:bodyPr lIns="0" tIns="0" rIns="0" bIns="0"/>
          <a:lstStyle/>
          <a:p>
            <a:pPr lvl="0"/>
            <a:r>
              <a:rPr lang="nb-NO"/>
              <a:t>Rediger tekststiler i malen</a:t>
            </a:r>
          </a:p>
          <a:p>
            <a:pPr lvl="1"/>
            <a:r>
              <a:rPr lang="nb-NO"/>
              <a:t>Andre nivå</a:t>
            </a:r>
          </a:p>
          <a:p>
            <a:pPr lvl="2"/>
            <a:r>
              <a:rPr lang="nb-NO"/>
              <a:t>Tredje nivå</a:t>
            </a:r>
          </a:p>
        </p:txBody>
      </p:sp>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318790" y="1584198"/>
            <a:ext cx="5220653" cy="4140959"/>
          </a:xfrm>
          <a:prstGeom prst="rect">
            <a:avLst/>
          </a:prstGeom>
        </p:spPr>
        <p:txBody>
          <a:bodyPr lIns="0" tIns="0" rIns="0" bIns="0"/>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62017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uttside">
    <p:spTree>
      <p:nvGrpSpPr>
        <p:cNvPr id="1" name=""/>
        <p:cNvGrpSpPr/>
        <p:nvPr/>
      </p:nvGrpSpPr>
      <p:grpSpPr>
        <a:xfrm>
          <a:off x="0" y="0"/>
          <a:ext cx="0" cy="0"/>
          <a:chOff x="0" y="0"/>
          <a:chExt cx="0" cy="0"/>
        </a:xfrm>
      </p:grpSpPr>
      <p:sp>
        <p:nvSpPr>
          <p:cNvPr id="3" name="TekstSylinder 2" descr="www.udi.no">
            <a:extLst>
              <a:ext uri="{C183D7F6-B498-43B3-948B-1728B52AA6E4}">
                <adec:decorative xmlns:adec="http://schemas.microsoft.com/office/drawing/2017/decorative" val="0"/>
              </a:ext>
            </a:extLst>
          </p:cNvPr>
          <p:cNvSpPr txBox="1"/>
          <p:nvPr userDrawn="1"/>
        </p:nvSpPr>
        <p:spPr>
          <a:xfrm>
            <a:off x="9975453" y="6092530"/>
            <a:ext cx="1399757" cy="386940"/>
          </a:xfrm>
          <a:prstGeom prst="rect">
            <a:avLst/>
          </a:prstGeom>
          <a:noFill/>
        </p:spPr>
        <p:txBody>
          <a:bodyPr wrap="none" lIns="108878" tIns="54439" rIns="108878" bIns="54439" rtlCol="0">
            <a:spAutoFit/>
          </a:bodyPr>
          <a:lstStyle/>
          <a:p>
            <a:r>
              <a:rPr lang="nb-NO" sz="1800">
                <a:solidFill>
                  <a:srgbClr val="C8373C"/>
                </a:solidFill>
              </a:rPr>
              <a:t>www.udi.no</a:t>
            </a:r>
          </a:p>
        </p:txBody>
      </p:sp>
      <p:sp>
        <p:nvSpPr>
          <p:cNvPr id="2" name="Plassholder for bunntekst 1"/>
          <p:cNvSpPr>
            <a:spLocks noGrp="1"/>
          </p:cNvSpPr>
          <p:nvPr>
            <p:ph type="ftr" sz="quarter" idx="10"/>
          </p:nvPr>
        </p:nvSpPr>
        <p:spPr>
          <a:xfrm>
            <a:off x="0" y="-7694"/>
            <a:ext cx="0" cy="15389"/>
          </a:xfrm>
          <a:prstGeom prst="rect">
            <a:avLst/>
          </a:prstGeom>
        </p:spPr>
        <p:txBody>
          <a:bodyPr/>
          <a:lstStyle>
            <a:lvl1pPr>
              <a:defRPr sz="100">
                <a:solidFill>
                  <a:schemeClr val="bg1"/>
                </a:solidFill>
              </a:defRPr>
            </a:lvl1pPr>
          </a:lstStyle>
          <a:p>
            <a:endParaRPr lang="nb-NO"/>
          </a:p>
        </p:txBody>
      </p:sp>
      <p:sp>
        <p:nvSpPr>
          <p:cNvPr id="4" name="Plassholder for lysbildenummer 3"/>
          <p:cNvSpPr>
            <a:spLocks noGrp="1"/>
          </p:cNvSpPr>
          <p:nvPr>
            <p:ph type="sldNum" sz="quarter" idx="11"/>
          </p:nvPr>
        </p:nvSpPr>
        <p:spPr>
          <a:xfrm>
            <a:off x="0" y="-23088"/>
            <a:ext cx="0" cy="0"/>
          </a:xfrm>
          <a:prstGeom prst="rect">
            <a:avLst/>
          </a:prstGeom>
        </p:spPr>
        <p:txBody>
          <a:bodyPr>
            <a:normAutofit/>
          </a:bodyPr>
          <a:lstStyle>
            <a:lvl1pPr>
              <a:defRPr sz="100">
                <a:solidFill>
                  <a:schemeClr val="bg1"/>
                </a:solidFill>
              </a:defRPr>
            </a:lvl1pPr>
          </a:lstStyle>
          <a:p>
            <a:fld id="{BB087720-8024-4DD6-978D-6C7F11933EA5}" type="slidenum">
              <a:rPr lang="nb-NO" smtClean="0"/>
              <a:pPr/>
              <a:t>‹#›</a:t>
            </a:fld>
            <a:endParaRPr lang="nb-NO"/>
          </a:p>
        </p:txBody>
      </p:sp>
      <p:pic>
        <p:nvPicPr>
          <p:cNvPr id="5" name="Bilde 4" descr="UDI. Utlendingsdirektoratet. Norwegian Directorate of Immigration">
            <a:extLst>
              <a:ext uri="{FF2B5EF4-FFF2-40B4-BE49-F238E27FC236}">
                <a16:creationId xmlns:a16="http://schemas.microsoft.com/office/drawing/2014/main" id="{0A1D013A-E000-33EB-4BE6-FA17A563941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5" y="3176"/>
            <a:ext cx="3456439" cy="1350267"/>
          </a:xfrm>
          <a:prstGeom prst="rect">
            <a:avLst/>
          </a:prstGeom>
        </p:spPr>
      </p:pic>
      <p:pic>
        <p:nvPicPr>
          <p:cNvPr id="11" name="Bilde 10">
            <a:extLst>
              <a:ext uri="{FF2B5EF4-FFF2-40B4-BE49-F238E27FC236}">
                <a16:creationId xmlns:a16="http://schemas.microsoft.com/office/drawing/2014/main" id="{90F13619-6EAF-8C05-214B-4E8F9FA573A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65" y="1419237"/>
            <a:ext cx="10555245" cy="4227585"/>
          </a:xfrm>
          <a:prstGeom prst="rect">
            <a:avLst/>
          </a:prstGeom>
        </p:spPr>
      </p:pic>
      <p:sp>
        <p:nvSpPr>
          <p:cNvPr id="9" name="Tittel 1">
            <a:extLst>
              <a:ext uri="{FF2B5EF4-FFF2-40B4-BE49-F238E27FC236}">
                <a16:creationId xmlns:a16="http://schemas.microsoft.com/office/drawing/2014/main" id="{FC01C3FE-D17E-D213-040A-BF83E3F4C9FA}"/>
              </a:ext>
            </a:extLst>
          </p:cNvPr>
          <p:cNvSpPr>
            <a:spLocks noGrp="1"/>
          </p:cNvSpPr>
          <p:nvPr>
            <p:ph type="title" hasCustomPrompt="1"/>
          </p:nvPr>
        </p:nvSpPr>
        <p:spPr>
          <a:xfrm>
            <a:off x="0" y="-692780"/>
            <a:ext cx="10897644" cy="615553"/>
          </a:xfrm>
        </p:spPr>
        <p:txBody>
          <a:bodyPr/>
          <a:lstStyle>
            <a:lvl1pPr>
              <a:defRPr sz="4000">
                <a:solidFill>
                  <a:schemeClr val="tx1"/>
                </a:solidFill>
              </a:defRPr>
            </a:lvl1pPr>
          </a:lstStyle>
          <a:p>
            <a:r>
              <a:rPr lang="nb-NO"/>
              <a:t>Skriv inn</a:t>
            </a:r>
          </a:p>
        </p:txBody>
      </p:sp>
    </p:spTree>
    <p:extLst>
      <p:ext uri="{BB962C8B-B14F-4D97-AF65-F5344CB8AC3E}">
        <p14:creationId xmlns:p14="http://schemas.microsoft.com/office/powerpoint/2010/main" val="213404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t="5256"/>
          <a:stretch/>
        </p:blipFill>
        <p:spPr>
          <a:xfrm>
            <a:off x="0" y="6128605"/>
            <a:ext cx="11538000" cy="730981"/>
          </a:xfrm>
          <a:prstGeom prst="rect">
            <a:avLst/>
          </a:prstGeom>
        </p:spPr>
      </p:pic>
      <p:graphicFrame>
        <p:nvGraphicFramePr>
          <p:cNvPr id="8" name="Objekt 7" hidden="1"/>
          <p:cNvGraphicFramePr>
            <a:graphicFrameLocks noChangeAspect="1"/>
          </p:cNvGraphicFramePr>
          <p:nvPr userDrawn="1">
            <p:custDataLst>
              <p:tags r:id="rId11"/>
            </p:custDataLst>
            <p:extLst>
              <p:ext uri="{D42A27DB-BD31-4B8C-83A1-F6EECF244321}">
                <p14:modId xmlns:p14="http://schemas.microsoft.com/office/powerpoint/2010/main" val="3382416251"/>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15" imgW="270" imgH="270" progId="">
                  <p:embed/>
                </p:oleObj>
              </mc:Choice>
              <mc:Fallback>
                <p:oleObj name="think-cell Slide" r:id="rId15" imgW="270" imgH="270" progId="">
                  <p:embed/>
                  <p:pic>
                    <p:nvPicPr>
                      <p:cNvPr id="8" name="Objek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lassholder for tittel 1"/>
          <p:cNvSpPr>
            <a:spLocks noGrp="1"/>
          </p:cNvSpPr>
          <p:nvPr>
            <p:ph type="title"/>
            <p:custDataLst>
              <p:tags r:id="rId12"/>
            </p:custDataLst>
          </p:nvPr>
        </p:nvSpPr>
        <p:spPr bwMode="white">
          <a:xfrm>
            <a:off x="630079" y="565196"/>
            <a:ext cx="10909364" cy="615553"/>
          </a:xfrm>
          <a:prstGeom prst="rect">
            <a:avLst/>
          </a:prstGeom>
        </p:spPr>
        <p:txBody>
          <a:bodyPr vert="horz" lIns="0" tIns="0" rIns="0" bIns="0" rtlCol="0" anchor="t" anchorCtr="0">
            <a:spAutoFit/>
          </a:bodyPr>
          <a:lstStyle/>
          <a:p>
            <a:r>
              <a:rPr lang="nb-NO"/>
              <a:t>Klikk for å redigere tittelstil</a:t>
            </a:r>
          </a:p>
        </p:txBody>
      </p:sp>
      <p:sp>
        <p:nvSpPr>
          <p:cNvPr id="3" name="Plassholder for tekst 2"/>
          <p:cNvSpPr>
            <a:spLocks noGrp="1"/>
          </p:cNvSpPr>
          <p:nvPr>
            <p:ph type="body" idx="1"/>
            <p:custDataLst>
              <p:tags r:id="rId13"/>
            </p:custDataLst>
          </p:nvPr>
        </p:nvSpPr>
        <p:spPr>
          <a:xfrm>
            <a:off x="630079" y="1584198"/>
            <a:ext cx="10909364" cy="4140959"/>
          </a:xfrm>
          <a:prstGeom prst="rect">
            <a:avLst/>
          </a:prstGeom>
        </p:spPr>
        <p:txBody>
          <a:bodyPr vert="horz" lIns="0" tIns="0" rIns="0" bIns="0" rtlCol="0" anchor="t" anchorCtr="0">
            <a:normAutofit/>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33349472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3" r:id="rId3"/>
    <p:sldLayoutId id="2147483685" r:id="rId4"/>
    <p:sldLayoutId id="2147483650" r:id="rId5"/>
    <p:sldLayoutId id="2147483669" r:id="rId6"/>
    <p:sldLayoutId id="2147483670" r:id="rId7"/>
    <p:sldLayoutId id="2147483652" r:id="rId8"/>
    <p:sldLayoutId id="2147483686" r:id="rId9"/>
  </p:sldLayoutIdLst>
  <p:hf hdr="0" ftr="0" dt="0"/>
  <p:txStyles>
    <p:titleStyle>
      <a:lvl1pPr algn="l" defTabSz="1088776" rtl="0" eaLnBrk="1" latinLnBrk="0" hangingPunct="1">
        <a:spcBef>
          <a:spcPct val="0"/>
        </a:spcBef>
        <a:buNone/>
        <a:defRPr sz="4000" kern="1200">
          <a:solidFill>
            <a:schemeClr val="tx1"/>
          </a:solidFill>
          <a:latin typeface="+mj-lt"/>
          <a:ea typeface="+mj-ea"/>
          <a:cs typeface="+mj-cs"/>
        </a:defRPr>
      </a:lvl1pPr>
    </p:titleStyle>
    <p:bodyStyle>
      <a:lvl1pPr marL="408291" indent="-408291" algn="l" defTabSz="1088776" rtl="0" eaLnBrk="1" latinLnBrk="0" hangingPunct="1">
        <a:spcBef>
          <a:spcPts val="0"/>
        </a:spcBef>
        <a:buClr>
          <a:srgbClr val="C03539"/>
        </a:buClr>
        <a:buFont typeface="Arial" pitchFamily="34" charset="0"/>
        <a:buChar char="•"/>
        <a:defRPr sz="3200" kern="1200">
          <a:solidFill>
            <a:schemeClr val="tx1"/>
          </a:solidFill>
          <a:latin typeface="+mn-lt"/>
          <a:ea typeface="+mn-ea"/>
          <a:cs typeface="+mn-cs"/>
        </a:defRPr>
      </a:lvl1pPr>
      <a:lvl2pPr marL="739083" indent="-340243" algn="l" defTabSz="1088776" rtl="0" eaLnBrk="1" latinLnBrk="0" hangingPunct="1">
        <a:spcBef>
          <a:spcPct val="20000"/>
        </a:spcBef>
        <a:buClr>
          <a:srgbClr val="C03539"/>
        </a:buClr>
        <a:buSzPct val="80000"/>
        <a:buFont typeface="Wingdings" pitchFamily="2" charset="2"/>
        <a:buChar char="§"/>
        <a:defRPr sz="3200" kern="1200">
          <a:solidFill>
            <a:schemeClr val="tx1"/>
          </a:solidFill>
          <a:latin typeface="+mn-lt"/>
          <a:ea typeface="+mn-ea"/>
          <a:cs typeface="+mn-cs"/>
        </a:defRPr>
      </a:lvl2pPr>
      <a:lvl3pPr marL="1171946"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3pPr>
      <a:lvl4pPr marL="1595359" indent="-272194" algn="l" defTabSz="1088776" rtl="0" eaLnBrk="1" latinLnBrk="0" hangingPunct="1">
        <a:spcBef>
          <a:spcPct val="20000"/>
        </a:spcBef>
        <a:buClr>
          <a:srgbClr val="C03539"/>
        </a:buClr>
        <a:buFont typeface="Arial" pitchFamily="34" charset="0"/>
        <a:buChar char="–"/>
        <a:tabLst>
          <a:tab pos="1495177" algn="l"/>
        </a:tabLst>
        <a:defRPr sz="3200" kern="1200">
          <a:solidFill>
            <a:schemeClr val="tx1"/>
          </a:solidFill>
          <a:latin typeface="+mn-lt"/>
          <a:ea typeface="+mn-ea"/>
          <a:cs typeface="+mn-cs"/>
        </a:defRPr>
      </a:lvl4pPr>
      <a:lvl5pPr marL="2033894"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DE_32D913D5.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forside">
            <a:extLst>
              <a:ext uri="{FF2B5EF4-FFF2-40B4-BE49-F238E27FC236}">
                <a16:creationId xmlns:a16="http://schemas.microsoft.com/office/drawing/2014/main" id="{823F2AC3-B137-4680-9C99-BD255ED8E3AF}"/>
              </a:ext>
            </a:extLst>
          </p:cNvPr>
          <p:cNvSpPr>
            <a:spLocks noGrp="1"/>
          </p:cNvSpPr>
          <p:nvPr>
            <p:ph type="ctrTitle"/>
          </p:nvPr>
        </p:nvSpPr>
        <p:spPr bwMode="white"/>
        <p:txBody>
          <a:bodyPr/>
          <a:lstStyle/>
          <a:p>
            <a:r>
              <a:rPr lang="nb-NO"/>
              <a:t>Foreldre og barn</a:t>
            </a:r>
          </a:p>
        </p:txBody>
      </p:sp>
      <p:sp>
        <p:nvSpPr>
          <p:cNvPr id="10" name="Undertittel 9">
            <a:extLst>
              <a:ext uri="{FF2B5EF4-FFF2-40B4-BE49-F238E27FC236}">
                <a16:creationId xmlns:a16="http://schemas.microsoft.com/office/drawing/2014/main" id="{F7F51F60-29E8-4F7E-9142-9E85B5C5596A}"/>
              </a:ext>
            </a:extLst>
          </p:cNvPr>
          <p:cNvSpPr>
            <a:spLocks noGrp="1"/>
          </p:cNvSpPr>
          <p:nvPr>
            <p:ph type="subTitle" idx="1"/>
          </p:nvPr>
        </p:nvSpPr>
        <p:spPr bwMode="white"/>
        <p:txBody>
          <a:bodyPr/>
          <a:lstStyle/>
          <a:p>
            <a:r>
              <a:rPr lang="nb-NO"/>
              <a:t>Foreldrerollen, regelverk og aktuelle lover</a:t>
            </a:r>
          </a:p>
        </p:txBody>
      </p:sp>
    </p:spTree>
    <p:extLst>
      <p:ext uri="{BB962C8B-B14F-4D97-AF65-F5344CB8AC3E}">
        <p14:creationId xmlns:p14="http://schemas.microsoft.com/office/powerpoint/2010/main" val="351917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0">
            <a:extLst>
              <a:ext uri="{FF2B5EF4-FFF2-40B4-BE49-F238E27FC236}">
                <a16:creationId xmlns:a16="http://schemas.microsoft.com/office/drawing/2014/main" id="{D3BC9849-D181-41DD-A0E3-194C3F127B15}"/>
              </a:ext>
            </a:extLst>
          </p:cNvPr>
          <p:cNvSpPr>
            <a:spLocks noGrp="1"/>
          </p:cNvSpPr>
          <p:nvPr>
            <p:ph type="title"/>
          </p:nvPr>
        </p:nvSpPr>
        <p:spPr/>
        <p:txBody>
          <a:bodyPr/>
          <a:lstStyle/>
          <a:p>
            <a:r>
              <a:rPr lang="nb-NO"/>
              <a:t>Barneloven</a:t>
            </a:r>
            <a:br>
              <a:rPr lang="nb-NO" b="1"/>
            </a:br>
            <a:endParaRPr lang="nb-NO"/>
          </a:p>
        </p:txBody>
      </p:sp>
      <p:pic>
        <p:nvPicPr>
          <p:cNvPr id="9" name="Plassholder for innhold 8" descr="Barneloven på et ark, en dommerklubbe, vektskål i bakgrunnen og lovbøker">
            <a:extLst>
              <a:ext uri="{FF2B5EF4-FFF2-40B4-BE49-F238E27FC236}">
                <a16:creationId xmlns:a16="http://schemas.microsoft.com/office/drawing/2014/main" id="{E418D6DD-CC83-1055-4E77-DEA480E8295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6526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1">
            <a:extLst>
              <a:ext uri="{FF2B5EF4-FFF2-40B4-BE49-F238E27FC236}">
                <a16:creationId xmlns:a16="http://schemas.microsoft.com/office/drawing/2014/main" id="{D3BC9849-D181-41DD-A0E3-194C3F127B15}"/>
              </a:ext>
            </a:extLst>
          </p:cNvPr>
          <p:cNvSpPr>
            <a:spLocks noGrp="1"/>
          </p:cNvSpPr>
          <p:nvPr>
            <p:ph type="title"/>
          </p:nvPr>
        </p:nvSpPr>
        <p:spPr/>
        <p:txBody>
          <a:bodyPr/>
          <a:lstStyle/>
          <a:p>
            <a:r>
              <a:rPr lang="nb-NO"/>
              <a:t>Beskyttelse</a:t>
            </a:r>
          </a:p>
        </p:txBody>
      </p:sp>
      <p:pic>
        <p:nvPicPr>
          <p:cNvPr id="5" name="Plassholder for innhold 4" descr="Brev om innvilget asyl">
            <a:extLst>
              <a:ext uri="{FF2B5EF4-FFF2-40B4-BE49-F238E27FC236}">
                <a16:creationId xmlns:a16="http://schemas.microsoft.com/office/drawing/2014/main" id="{8BB965D1-BF39-0342-06CC-C6018D645A0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88460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2">
            <a:extLst>
              <a:ext uri="{FF2B5EF4-FFF2-40B4-BE49-F238E27FC236}">
                <a16:creationId xmlns:a16="http://schemas.microsoft.com/office/drawing/2014/main" id="{16C8A969-B73E-4B17-ACA9-8D1E0F5209DD}"/>
              </a:ext>
            </a:extLst>
          </p:cNvPr>
          <p:cNvSpPr>
            <a:spLocks noGrp="1"/>
          </p:cNvSpPr>
          <p:nvPr>
            <p:ph type="title"/>
          </p:nvPr>
        </p:nvSpPr>
        <p:spPr bwMode="gray"/>
        <p:txBody>
          <a:bodyPr/>
          <a:lstStyle/>
          <a:p>
            <a:r>
              <a:rPr lang="nb-NO"/>
              <a:t>Informasjon til barn og unge</a:t>
            </a:r>
          </a:p>
        </p:txBody>
      </p:sp>
      <p:pic>
        <p:nvPicPr>
          <p:cNvPr id="11" name="Plassholder for innhold 10" descr="Nettadressen til asylbarn.no på en bærbar PC">
            <a:extLst>
              <a:ext uri="{FF2B5EF4-FFF2-40B4-BE49-F238E27FC236}">
                <a16:creationId xmlns:a16="http://schemas.microsoft.com/office/drawing/2014/main" id="{8BAD568F-9332-B3BC-95F8-DCF8E8E65A8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7481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3">
            <a:extLst>
              <a:ext uri="{FF2B5EF4-FFF2-40B4-BE49-F238E27FC236}">
                <a16:creationId xmlns:a16="http://schemas.microsoft.com/office/drawing/2014/main" id="{A0413477-6E66-4A52-A79C-5BAD4086883B}"/>
              </a:ext>
            </a:extLst>
          </p:cNvPr>
          <p:cNvSpPr>
            <a:spLocks noGrp="1"/>
          </p:cNvSpPr>
          <p:nvPr>
            <p:ph type="title"/>
          </p:nvPr>
        </p:nvSpPr>
        <p:spPr/>
        <p:txBody>
          <a:bodyPr/>
          <a:lstStyle/>
          <a:p>
            <a:r>
              <a:rPr lang="nb-NO"/>
              <a:t>Aldersgrenser</a:t>
            </a:r>
          </a:p>
        </p:txBody>
      </p:sp>
      <p:pic>
        <p:nvPicPr>
          <p:cNvPr id="8" name="Plassholder for innhold 7" descr="Ei streng, småsint jente som holder hånden frem og sier et tydelig nei">
            <a:extLst>
              <a:ext uri="{FF2B5EF4-FFF2-40B4-BE49-F238E27FC236}">
                <a16:creationId xmlns:a16="http://schemas.microsoft.com/office/drawing/2014/main" id="{AFEFA654-35F5-B42E-BF2C-7FB07DB132A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90431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4">
            <a:extLst>
              <a:ext uri="{FF2B5EF4-FFF2-40B4-BE49-F238E27FC236}">
                <a16:creationId xmlns:a16="http://schemas.microsoft.com/office/drawing/2014/main" id="{1B265412-F85C-4FF3-ABB5-3C97661E8C78}"/>
              </a:ext>
            </a:extLst>
          </p:cNvPr>
          <p:cNvSpPr>
            <a:spLocks noGrp="1"/>
          </p:cNvSpPr>
          <p:nvPr>
            <p:ph type="title"/>
          </p:nvPr>
        </p:nvSpPr>
        <p:spPr/>
        <p:txBody>
          <a:bodyPr/>
          <a:lstStyle/>
          <a:p>
            <a:r>
              <a:rPr lang="nb-NO"/>
              <a:t>Oppgave om barns rettigheter</a:t>
            </a:r>
          </a:p>
        </p:txBody>
      </p:sp>
      <p:pic>
        <p:nvPicPr>
          <p:cNvPr id="5" name="Plassholder for innhold 4" descr="Oppgaver til temaet vi har snakket om nå. Viser to snakkebobler.">
            <a:extLst>
              <a:ext uri="{FF2B5EF4-FFF2-40B4-BE49-F238E27FC236}">
                <a16:creationId xmlns:a16="http://schemas.microsoft.com/office/drawing/2014/main" id="{736E08EE-0783-6E88-A69F-3A1691EFAF3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02859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5"/>
          <p:cNvSpPr>
            <a:spLocks noGrp="1"/>
          </p:cNvSpPr>
          <p:nvPr>
            <p:ph type="title"/>
          </p:nvPr>
        </p:nvSpPr>
        <p:spPr/>
        <p:txBody>
          <a:bodyPr/>
          <a:lstStyle/>
          <a:p>
            <a:r>
              <a:rPr lang="nb-NO"/>
              <a:t>Oppsummering</a:t>
            </a:r>
          </a:p>
        </p:txBody>
      </p:sp>
      <p:pic>
        <p:nvPicPr>
          <p:cNvPr id="8" name="Plassholder for innhold 7" descr="Oppsummering av kapittelet vist som en sjekkliste">
            <a:extLst>
              <a:ext uri="{FF2B5EF4-FFF2-40B4-BE49-F238E27FC236}">
                <a16:creationId xmlns:a16="http://schemas.microsoft.com/office/drawing/2014/main" id="{ED1205D9-2029-4131-BA85-9DC6E64245A3}"/>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20357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6">
            <a:extLst>
              <a:ext uri="{FF2B5EF4-FFF2-40B4-BE49-F238E27FC236}">
                <a16:creationId xmlns:a16="http://schemas.microsoft.com/office/drawing/2014/main" id="{DBADBBBE-3992-48C6-BB91-F53B0332C7C1}"/>
              </a:ext>
            </a:extLst>
          </p:cNvPr>
          <p:cNvSpPr>
            <a:spLocks noGrp="1"/>
          </p:cNvSpPr>
          <p:nvPr>
            <p:ph type="title"/>
          </p:nvPr>
        </p:nvSpPr>
        <p:spPr/>
        <p:txBody>
          <a:bodyPr/>
          <a:lstStyle/>
          <a:p>
            <a:r>
              <a:rPr lang="nb-NO"/>
              <a:t>Ungdom</a:t>
            </a:r>
          </a:p>
        </p:txBody>
      </p:sp>
      <p:pic>
        <p:nvPicPr>
          <p:cNvPr id="6" name="Plassholder for innhold 5" descr="Inndelingsside til temaet ungdom. Viser seks ungdommer som står sammen. &#10;">
            <a:extLst>
              <a:ext uri="{FF2B5EF4-FFF2-40B4-BE49-F238E27FC236}">
                <a16:creationId xmlns:a16="http://schemas.microsoft.com/office/drawing/2014/main" id="{122444E1-7176-92D9-1776-C064DFF75E9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57737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7">
            <a:extLst>
              <a:ext uri="{FF2B5EF4-FFF2-40B4-BE49-F238E27FC236}">
                <a16:creationId xmlns:a16="http://schemas.microsoft.com/office/drawing/2014/main" id="{062D7BA6-9A21-41F0-A49B-CBDA01BD9B81}"/>
              </a:ext>
            </a:extLst>
          </p:cNvPr>
          <p:cNvSpPr>
            <a:spLocks noGrp="1"/>
          </p:cNvSpPr>
          <p:nvPr>
            <p:ph type="title"/>
          </p:nvPr>
        </p:nvSpPr>
        <p:spPr/>
        <p:txBody>
          <a:bodyPr/>
          <a:lstStyle/>
          <a:p>
            <a:r>
              <a:rPr lang="nb-NO"/>
              <a:t>Ungdomstid </a:t>
            </a:r>
            <a:endParaRPr lang="nb-NO">
              <a:solidFill>
                <a:srgbClr val="FF0000"/>
              </a:solidFill>
              <a:cs typeface="Arial"/>
            </a:endParaRPr>
          </a:p>
        </p:txBody>
      </p:sp>
      <p:pic>
        <p:nvPicPr>
          <p:cNvPr id="6" name="Plassholder for innhold 5" descr="Det samme bildet av ungdommene som i inndelingen, men i farger. &#10;">
            <a:extLst>
              <a:ext uri="{FF2B5EF4-FFF2-40B4-BE49-F238E27FC236}">
                <a16:creationId xmlns:a16="http://schemas.microsoft.com/office/drawing/2014/main" id="{EBE8D92A-D14A-897F-D107-69869A07A55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11691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8">
            <a:extLst>
              <a:ext uri="{FF2B5EF4-FFF2-40B4-BE49-F238E27FC236}">
                <a16:creationId xmlns:a16="http://schemas.microsoft.com/office/drawing/2014/main" id="{4545D633-E105-4875-8AE9-B8DF9123937C}"/>
              </a:ext>
            </a:extLst>
          </p:cNvPr>
          <p:cNvSpPr>
            <a:spLocks noGrp="1"/>
          </p:cNvSpPr>
          <p:nvPr>
            <p:ph type="title"/>
          </p:nvPr>
        </p:nvSpPr>
        <p:spPr/>
        <p:txBody>
          <a:bodyPr/>
          <a:lstStyle/>
          <a:p>
            <a:r>
              <a:rPr lang="nb-NO"/>
              <a:t>Likestilling</a:t>
            </a:r>
          </a:p>
        </p:txBody>
      </p:sp>
      <p:pic>
        <p:nvPicPr>
          <p:cNvPr id="12" name="Plassholder for innhold 11" descr="En vekt med to vektskåler. Skålene har symbolet for gutt og jente, og det er en gutt og ei jente nedenfor skålene som gir hverandre high five.">
            <a:extLst>
              <a:ext uri="{FF2B5EF4-FFF2-40B4-BE49-F238E27FC236}">
                <a16:creationId xmlns:a16="http://schemas.microsoft.com/office/drawing/2014/main" id="{B5703C59-7E94-55BD-94C6-C608993B0CC2}"/>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14214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9">
            <a:extLst>
              <a:ext uri="{FF2B5EF4-FFF2-40B4-BE49-F238E27FC236}">
                <a16:creationId xmlns:a16="http://schemas.microsoft.com/office/drawing/2014/main" id="{5ED47DBE-398A-47A5-ADC1-9C4D88876EC9}"/>
              </a:ext>
            </a:extLst>
          </p:cNvPr>
          <p:cNvSpPr>
            <a:spLocks noGrp="1"/>
          </p:cNvSpPr>
          <p:nvPr>
            <p:ph type="title"/>
          </p:nvPr>
        </p:nvSpPr>
        <p:spPr/>
        <p:txBody>
          <a:bodyPr/>
          <a:lstStyle/>
          <a:p>
            <a:r>
              <a:rPr lang="nb-NO"/>
              <a:t>Nettvett</a:t>
            </a:r>
          </a:p>
        </p:txBody>
      </p:sp>
      <p:pic>
        <p:nvPicPr>
          <p:cNvPr id="6" name="Plassholder for innhold 5" descr="En ungdom som sitter på gulvet og ser på sosiale medier. Vi ser feeden, og tomler opp og ned">
            <a:extLst>
              <a:ext uri="{FF2B5EF4-FFF2-40B4-BE49-F238E27FC236}">
                <a16:creationId xmlns:a16="http://schemas.microsoft.com/office/drawing/2014/main" id="{7547D29B-3348-BA09-CC76-AC9AA022975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14265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FE1DF66-D19A-401B-89EC-6FCA9E5C4A8F}"/>
              </a:ext>
            </a:extLst>
          </p:cNvPr>
          <p:cNvSpPr>
            <a:spLocks noGrp="1"/>
          </p:cNvSpPr>
          <p:nvPr>
            <p:ph type="title"/>
          </p:nvPr>
        </p:nvSpPr>
        <p:spPr/>
        <p:txBody>
          <a:bodyPr/>
          <a:lstStyle/>
          <a:p>
            <a:r>
              <a:rPr lang="nb-NO"/>
              <a:t>Temaene</a:t>
            </a:r>
          </a:p>
        </p:txBody>
      </p:sp>
      <p:pic>
        <p:nvPicPr>
          <p:cNvPr id="11" name="Plassholder for innhold 10" descr="To kvinner og to menn sitter på hver sin stol og ser på en mann som forklarer noe">
            <a:extLst>
              <a:ext uri="{FF2B5EF4-FFF2-40B4-BE49-F238E27FC236}">
                <a16:creationId xmlns:a16="http://schemas.microsoft.com/office/drawing/2014/main" id="{02780471-9E1A-0908-5583-5BC14B5F487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21337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0">
            <a:extLst>
              <a:ext uri="{FF2B5EF4-FFF2-40B4-BE49-F238E27FC236}">
                <a16:creationId xmlns:a16="http://schemas.microsoft.com/office/drawing/2014/main" id="{7A26699A-43BB-4F59-9A26-103797C83F79}"/>
              </a:ext>
            </a:extLst>
          </p:cNvPr>
          <p:cNvSpPr>
            <a:spLocks noGrp="1"/>
          </p:cNvSpPr>
          <p:nvPr>
            <p:ph type="title"/>
          </p:nvPr>
        </p:nvSpPr>
        <p:spPr/>
        <p:txBody>
          <a:bodyPr/>
          <a:lstStyle/>
          <a:p>
            <a:r>
              <a:rPr lang="nb-NO"/>
              <a:t>Forelskelse og ekteskap</a:t>
            </a:r>
          </a:p>
        </p:txBody>
      </p:sp>
      <p:pic>
        <p:nvPicPr>
          <p:cNvPr id="6" name="Plassholder for innhold 5" descr="En ungdom, jente, som skriver Love! med sprayboks på en vegg">
            <a:extLst>
              <a:ext uri="{FF2B5EF4-FFF2-40B4-BE49-F238E27FC236}">
                <a16:creationId xmlns:a16="http://schemas.microsoft.com/office/drawing/2014/main" id="{53C9724B-EAF9-C7A2-860D-96F6DD0CC60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6479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BB98E9-B3E4-4D5A-A749-227862B8FB9E}"/>
              </a:ext>
            </a:extLst>
          </p:cNvPr>
          <p:cNvSpPr>
            <a:spLocks noGrp="1"/>
          </p:cNvSpPr>
          <p:nvPr>
            <p:ph type="title"/>
          </p:nvPr>
        </p:nvSpPr>
        <p:spPr/>
        <p:txBody>
          <a:bodyPr/>
          <a:lstStyle/>
          <a:p>
            <a:r>
              <a:rPr lang="nb-NO"/>
              <a:t>Fritidsaktiviteter</a:t>
            </a:r>
          </a:p>
        </p:txBody>
      </p:sp>
      <p:pic>
        <p:nvPicPr>
          <p:cNvPr id="7" name="Plassholder for innhold 6" descr="Ei jente og en gutt som trikser med ball og skyter på mål">
            <a:extLst>
              <a:ext uri="{FF2B5EF4-FFF2-40B4-BE49-F238E27FC236}">
                <a16:creationId xmlns:a16="http://schemas.microsoft.com/office/drawing/2014/main" id="{28509DD8-BBBB-9C77-FE92-73C4C371D3D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05999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22">
            <a:extLst>
              <a:ext uri="{FF2B5EF4-FFF2-40B4-BE49-F238E27FC236}">
                <a16:creationId xmlns:a16="http://schemas.microsoft.com/office/drawing/2014/main" id="{1B265412-F85C-4FF3-ABB5-3C97661E8C78}"/>
              </a:ext>
            </a:extLst>
          </p:cNvPr>
          <p:cNvSpPr>
            <a:spLocks noGrp="1"/>
          </p:cNvSpPr>
          <p:nvPr>
            <p:ph type="title"/>
          </p:nvPr>
        </p:nvSpPr>
        <p:spPr/>
        <p:txBody>
          <a:bodyPr/>
          <a:lstStyle/>
          <a:p>
            <a:r>
              <a:rPr lang="nb-NO"/>
              <a:t>Oppgaver om ungdomstiden</a:t>
            </a:r>
          </a:p>
        </p:txBody>
      </p:sp>
      <p:pic>
        <p:nvPicPr>
          <p:cNvPr id="15" name="Plassholder for innhold 14" descr="Oppgaver til temaet vi har snakket om nå. Viser to snakkebobler.&#10;">
            <a:extLst>
              <a:ext uri="{FF2B5EF4-FFF2-40B4-BE49-F238E27FC236}">
                <a16:creationId xmlns:a16="http://schemas.microsoft.com/office/drawing/2014/main" id="{F4D977A5-ED36-8A2C-B3F4-0B46EC7885CA}"/>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50364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3"/>
          <p:cNvSpPr>
            <a:spLocks noGrp="1"/>
          </p:cNvSpPr>
          <p:nvPr>
            <p:ph type="title"/>
          </p:nvPr>
        </p:nvSpPr>
        <p:spPr/>
        <p:txBody>
          <a:bodyPr/>
          <a:lstStyle/>
          <a:p>
            <a:r>
              <a:rPr lang="nb-NO"/>
              <a:t>Oppsummering </a:t>
            </a:r>
          </a:p>
        </p:txBody>
      </p:sp>
      <p:pic>
        <p:nvPicPr>
          <p:cNvPr id="7" name="Plassholder for innhold 6" descr="Oppsummering av kapittelet vist som en sjekkliste">
            <a:extLst>
              <a:ext uri="{FF2B5EF4-FFF2-40B4-BE49-F238E27FC236}">
                <a16:creationId xmlns:a16="http://schemas.microsoft.com/office/drawing/2014/main" id="{D8A2348C-2130-035E-7D71-661B5CB0536A}"/>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63976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24">
            <a:extLst>
              <a:ext uri="{FF2B5EF4-FFF2-40B4-BE49-F238E27FC236}">
                <a16:creationId xmlns:a16="http://schemas.microsoft.com/office/drawing/2014/main" id="{460CFADD-E966-4073-B898-6EC30B6D73CD}"/>
              </a:ext>
            </a:extLst>
          </p:cNvPr>
          <p:cNvSpPr>
            <a:spLocks noGrp="1"/>
          </p:cNvSpPr>
          <p:nvPr>
            <p:ph type="title"/>
          </p:nvPr>
        </p:nvSpPr>
        <p:spPr/>
        <p:txBody>
          <a:bodyPr/>
          <a:lstStyle/>
          <a:p>
            <a:r>
              <a:rPr lang="nb-NO"/>
              <a:t>Barnehage, skole og utdanning</a:t>
            </a:r>
          </a:p>
        </p:txBody>
      </p:sp>
      <p:pic>
        <p:nvPicPr>
          <p:cNvPr id="6" name="Plassholder for innhold 5" descr="Inndeling til temaet om barnehage, skole og utdanning&#10;">
            <a:extLst>
              <a:ext uri="{FF2B5EF4-FFF2-40B4-BE49-F238E27FC236}">
                <a16:creationId xmlns:a16="http://schemas.microsoft.com/office/drawing/2014/main" id="{5DDB6BB9-8661-AF12-B24D-6C74F71DB5AF}"/>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82437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5">
            <a:extLst>
              <a:ext uri="{FF2B5EF4-FFF2-40B4-BE49-F238E27FC236}">
                <a16:creationId xmlns:a16="http://schemas.microsoft.com/office/drawing/2014/main" id="{23A71F0A-B8CD-4CB9-A023-5CA43F5EE438}"/>
              </a:ext>
            </a:extLst>
          </p:cNvPr>
          <p:cNvSpPr>
            <a:spLocks noGrp="1"/>
          </p:cNvSpPr>
          <p:nvPr>
            <p:ph type="title"/>
          </p:nvPr>
        </p:nvSpPr>
        <p:spPr/>
        <p:txBody>
          <a:bodyPr/>
          <a:lstStyle/>
          <a:p>
            <a:r>
              <a:rPr lang="nb-NO"/>
              <a:t>Språk</a:t>
            </a:r>
          </a:p>
        </p:txBody>
      </p:sp>
      <p:pic>
        <p:nvPicPr>
          <p:cNvPr id="6" name="Plassholder for innhold 5" descr="En kvinne og en mann som snakker ulike språk&#10;">
            <a:extLst>
              <a:ext uri="{FF2B5EF4-FFF2-40B4-BE49-F238E27FC236}">
                <a16:creationId xmlns:a16="http://schemas.microsoft.com/office/drawing/2014/main" id="{FD07A135-9BD4-E4B1-81AA-38E5C25412A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61911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26">
            <a:extLst>
              <a:ext uri="{FF2B5EF4-FFF2-40B4-BE49-F238E27FC236}">
                <a16:creationId xmlns:a16="http://schemas.microsoft.com/office/drawing/2014/main" id="{3C095575-981B-44DE-9311-1E6132C0B7AE}"/>
              </a:ext>
            </a:extLst>
          </p:cNvPr>
          <p:cNvSpPr>
            <a:spLocks noGrp="1"/>
          </p:cNvSpPr>
          <p:nvPr>
            <p:ph type="title"/>
          </p:nvPr>
        </p:nvSpPr>
        <p:spPr/>
        <p:txBody>
          <a:bodyPr/>
          <a:lstStyle/>
          <a:p>
            <a:r>
              <a:rPr lang="nb-NO"/>
              <a:t>Barnebase</a:t>
            </a:r>
            <a:endParaRPr lang="nb-NO">
              <a:solidFill>
                <a:srgbClr val="FF0000"/>
              </a:solidFill>
            </a:endParaRPr>
          </a:p>
        </p:txBody>
      </p:sp>
      <p:pic>
        <p:nvPicPr>
          <p:cNvPr id="11" name="Plassholder for innhold 10" descr="En kvinne og fire barn som sitter i en ring. Kvinnen snakker og viser et bilde av en stjerne. Barna lytter og ett av dem tegner samtidig.&#10;">
            <a:extLst>
              <a:ext uri="{FF2B5EF4-FFF2-40B4-BE49-F238E27FC236}">
                <a16:creationId xmlns:a16="http://schemas.microsoft.com/office/drawing/2014/main" id="{D5D3610D-73B4-C077-B015-65AB0C12144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36907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7">
            <a:extLst>
              <a:ext uri="{FF2B5EF4-FFF2-40B4-BE49-F238E27FC236}">
                <a16:creationId xmlns:a16="http://schemas.microsoft.com/office/drawing/2014/main" id="{0A12A927-90BC-4BF4-9100-0C1B6EBB0DA8}"/>
              </a:ext>
            </a:extLst>
          </p:cNvPr>
          <p:cNvSpPr>
            <a:spLocks noGrp="1"/>
          </p:cNvSpPr>
          <p:nvPr>
            <p:ph type="title"/>
          </p:nvPr>
        </p:nvSpPr>
        <p:spPr/>
        <p:txBody>
          <a:bodyPr/>
          <a:lstStyle/>
          <a:p>
            <a:r>
              <a:rPr lang="nb-NO"/>
              <a:t>Åpen barnehage </a:t>
            </a:r>
          </a:p>
        </p:txBody>
      </p:sp>
      <p:pic>
        <p:nvPicPr>
          <p:cNvPr id="15" name="Plassholder for innhold 14" descr="Foreldre som følger barnet sitt til åpen barnehage&#10;">
            <a:extLst>
              <a:ext uri="{FF2B5EF4-FFF2-40B4-BE49-F238E27FC236}">
                <a16:creationId xmlns:a16="http://schemas.microsoft.com/office/drawing/2014/main" id="{669943AE-8B42-6513-5FBC-0A74B2A79400}"/>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42374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28">
            <a:extLst>
              <a:ext uri="{FF2B5EF4-FFF2-40B4-BE49-F238E27FC236}">
                <a16:creationId xmlns:a16="http://schemas.microsoft.com/office/drawing/2014/main" id="{1A6CDEB5-5D96-4C0B-BAB8-30476C3D8F76}"/>
              </a:ext>
            </a:extLst>
          </p:cNvPr>
          <p:cNvSpPr>
            <a:spLocks noGrp="1"/>
          </p:cNvSpPr>
          <p:nvPr>
            <p:ph type="title"/>
          </p:nvPr>
        </p:nvSpPr>
        <p:spPr/>
        <p:txBody>
          <a:bodyPr/>
          <a:lstStyle/>
          <a:p>
            <a:r>
              <a:rPr lang="nb-NO"/>
              <a:t>Barnehage</a:t>
            </a:r>
            <a:endParaRPr lang="nb-NO">
              <a:solidFill>
                <a:srgbClr val="FF0000"/>
              </a:solidFill>
            </a:endParaRPr>
          </a:p>
        </p:txBody>
      </p:sp>
      <p:pic>
        <p:nvPicPr>
          <p:cNvPr id="6" name="Plassholder for innhold 5" descr="Ei jente og en gutt som sitter ved et bord og tegner. Jenta er eldre enn gutten. &#10;">
            <a:extLst>
              <a:ext uri="{FF2B5EF4-FFF2-40B4-BE49-F238E27FC236}">
                <a16:creationId xmlns:a16="http://schemas.microsoft.com/office/drawing/2014/main" id="{FB3CDA15-13E0-8CC3-3CF6-1F92BB8C9793}"/>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585946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9">
            <a:extLst>
              <a:ext uri="{FF2B5EF4-FFF2-40B4-BE49-F238E27FC236}">
                <a16:creationId xmlns:a16="http://schemas.microsoft.com/office/drawing/2014/main" id="{0878C291-E5BB-4522-B599-456B9AD7FAF0}"/>
              </a:ext>
            </a:extLst>
          </p:cNvPr>
          <p:cNvSpPr>
            <a:spLocks noGrp="1"/>
          </p:cNvSpPr>
          <p:nvPr>
            <p:ph type="title"/>
          </p:nvPr>
        </p:nvSpPr>
        <p:spPr>
          <a:xfrm>
            <a:off x="0" y="-553998"/>
            <a:ext cx="10384078" cy="553998"/>
          </a:xfrm>
        </p:spPr>
        <p:txBody>
          <a:bodyPr/>
          <a:lstStyle/>
          <a:p>
            <a:r>
              <a:rPr lang="nb-NO">
                <a:cs typeface="Arial"/>
              </a:rPr>
              <a:t>Barne- og ungdomsskole</a:t>
            </a:r>
          </a:p>
        </p:txBody>
      </p:sp>
      <p:pic>
        <p:nvPicPr>
          <p:cNvPr id="9" name="Plassholder for innhold 8" descr="Tre barn sitter ved skolepultene sine. De kaster bøker og ark opp i lufter og ser glade ut.&#10;">
            <a:extLst>
              <a:ext uri="{FF2B5EF4-FFF2-40B4-BE49-F238E27FC236}">
                <a16:creationId xmlns:a16="http://schemas.microsoft.com/office/drawing/2014/main" id="{5CCBD4CC-9236-E1B1-6676-B6AFE84C0FAD}"/>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26438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BD6013D-DBB6-40B2-A176-41321AE421B0}"/>
              </a:ext>
            </a:extLst>
          </p:cNvPr>
          <p:cNvSpPr>
            <a:spLocks noGrp="1"/>
          </p:cNvSpPr>
          <p:nvPr>
            <p:ph type="title"/>
          </p:nvPr>
        </p:nvSpPr>
        <p:spPr/>
        <p:txBody>
          <a:bodyPr/>
          <a:lstStyle/>
          <a:p>
            <a:r>
              <a:rPr lang="nb-NO" dirty="0"/>
              <a:t>Inndeling </a:t>
            </a:r>
            <a:r>
              <a:rPr lang="nb-NO"/>
              <a:t>Å være foreldre i Norge</a:t>
            </a:r>
          </a:p>
        </p:txBody>
      </p:sp>
      <p:pic>
        <p:nvPicPr>
          <p:cNvPr id="13" name="Plassholder for innhold 12" descr="Inndelingsbilde til temaet &quot;Å være forelder i Norge&quot;'. Viser en mor, en far og to tenåringsbarn.">
            <a:extLst>
              <a:ext uri="{FF2B5EF4-FFF2-40B4-BE49-F238E27FC236}">
                <a16:creationId xmlns:a16="http://schemas.microsoft.com/office/drawing/2014/main" id="{C86AD27F-C21B-9AB1-9AC6-66C9E6FC0093}"/>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072058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0">
            <a:extLst>
              <a:ext uri="{FF2B5EF4-FFF2-40B4-BE49-F238E27FC236}">
                <a16:creationId xmlns:a16="http://schemas.microsoft.com/office/drawing/2014/main" id="{55840CD9-B95F-4BC3-90A7-C0F9E3A99781}"/>
              </a:ext>
            </a:extLst>
          </p:cNvPr>
          <p:cNvSpPr>
            <a:spLocks noGrp="1"/>
          </p:cNvSpPr>
          <p:nvPr>
            <p:ph type="title"/>
          </p:nvPr>
        </p:nvSpPr>
        <p:spPr/>
        <p:txBody>
          <a:bodyPr/>
          <a:lstStyle/>
          <a:p>
            <a:r>
              <a:rPr lang="nb-NO">
                <a:cs typeface="Arial"/>
              </a:rPr>
              <a:t>Skolefritidsordning (SFO/AKS)</a:t>
            </a:r>
            <a:endParaRPr lang="nb-NO"/>
          </a:p>
        </p:txBody>
      </p:sp>
      <p:pic>
        <p:nvPicPr>
          <p:cNvPr id="7" name="Plassholder for innhold 6" descr="En gutt sitter på en kasse og spiser mat. Ei jente hopper paradis og ei jente hopper med hoppetau.">
            <a:extLst>
              <a:ext uri="{FF2B5EF4-FFF2-40B4-BE49-F238E27FC236}">
                <a16:creationId xmlns:a16="http://schemas.microsoft.com/office/drawing/2014/main" id="{5B27EEFC-2423-44FE-1DD4-99C5DDAAEBAE}"/>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02209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31">
            <a:extLst>
              <a:ext uri="{FF2B5EF4-FFF2-40B4-BE49-F238E27FC236}">
                <a16:creationId xmlns:a16="http://schemas.microsoft.com/office/drawing/2014/main" id="{5C04B947-9750-4CAC-B610-37DD812C0E31}"/>
              </a:ext>
            </a:extLst>
          </p:cNvPr>
          <p:cNvSpPr>
            <a:spLocks noGrp="1"/>
          </p:cNvSpPr>
          <p:nvPr>
            <p:ph type="title"/>
          </p:nvPr>
        </p:nvSpPr>
        <p:spPr/>
        <p:txBody>
          <a:bodyPr/>
          <a:lstStyle/>
          <a:p>
            <a:pPr>
              <a:spcBef>
                <a:spcPts val="0"/>
              </a:spcBef>
            </a:pPr>
            <a:r>
              <a:rPr lang="nb-NO">
                <a:cs typeface="Arial"/>
              </a:rPr>
              <a:t>Videregående skole</a:t>
            </a:r>
            <a:endParaRPr lang="en-US">
              <a:cs typeface="Arial"/>
            </a:endParaRPr>
          </a:p>
        </p:txBody>
      </p:sp>
      <p:pic>
        <p:nvPicPr>
          <p:cNvPr id="7" name="Plassholder for innhold 6" descr="To ungdommer utenfor en videregående skole">
            <a:extLst>
              <a:ext uri="{FF2B5EF4-FFF2-40B4-BE49-F238E27FC236}">
                <a16:creationId xmlns:a16="http://schemas.microsoft.com/office/drawing/2014/main" id="{8F831AA0-7435-FEC1-C09A-C7CD7384B8B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85986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32">
            <a:extLst>
              <a:ext uri="{FF2B5EF4-FFF2-40B4-BE49-F238E27FC236}">
                <a16:creationId xmlns:a16="http://schemas.microsoft.com/office/drawing/2014/main" id="{44580AA8-E206-46D2-BA03-042741D9227F}"/>
              </a:ext>
            </a:extLst>
          </p:cNvPr>
          <p:cNvSpPr>
            <a:spLocks noGrp="1"/>
          </p:cNvSpPr>
          <p:nvPr>
            <p:ph type="title"/>
          </p:nvPr>
        </p:nvSpPr>
        <p:spPr/>
        <p:txBody>
          <a:bodyPr/>
          <a:lstStyle/>
          <a:p>
            <a:r>
              <a:rPr lang="nb-NO"/>
              <a:t>Opplæring i norsk og samfunnskunnskap</a:t>
            </a:r>
          </a:p>
        </p:txBody>
      </p:sp>
      <p:pic>
        <p:nvPicPr>
          <p:cNvPr id="6" name="Plassholder for innhold 5" descr="En kvinne som holder et norsk flagg og viser ei tavle det står &quot;Learn about Norway&quot; på">
            <a:extLst>
              <a:ext uri="{FF2B5EF4-FFF2-40B4-BE49-F238E27FC236}">
                <a16:creationId xmlns:a16="http://schemas.microsoft.com/office/drawing/2014/main" id="{774685DD-78AF-8112-FDC7-5B8D77FC0559}"/>
              </a:ext>
            </a:extLst>
          </p:cNvPr>
          <p:cNvPicPr>
            <a:picLocks noGrp="1" noChangeAspect="1"/>
          </p:cNvPicPr>
          <p:nvPr>
            <p:ph sz="quarter" idx="16"/>
          </p:nvPr>
        </p:nvPicPr>
        <p:blipFill>
          <a:blip r:embed="rId4"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853087189"/>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33">
            <a:extLst>
              <a:ext uri="{FF2B5EF4-FFF2-40B4-BE49-F238E27FC236}">
                <a16:creationId xmlns:a16="http://schemas.microsoft.com/office/drawing/2014/main" id="{ABD13E6A-21E5-4C6A-BFF6-9025A9530DC0}"/>
              </a:ext>
            </a:extLst>
          </p:cNvPr>
          <p:cNvSpPr>
            <a:spLocks noGrp="1"/>
          </p:cNvSpPr>
          <p:nvPr>
            <p:ph type="title"/>
          </p:nvPr>
        </p:nvSpPr>
        <p:spPr/>
        <p:txBody>
          <a:bodyPr/>
          <a:lstStyle/>
          <a:p>
            <a:r>
              <a:rPr lang="nb-NO"/>
              <a:t>HK-</a:t>
            </a:r>
            <a:r>
              <a:rPr lang="nb-NO" err="1"/>
              <a:t>dir</a:t>
            </a:r>
            <a:endParaRPr lang="nb-NO">
              <a:solidFill>
                <a:srgbClr val="FF0000"/>
              </a:solidFill>
            </a:endParaRPr>
          </a:p>
        </p:txBody>
      </p:sp>
      <p:pic>
        <p:nvPicPr>
          <p:cNvPr id="14" name="Plassholder for innhold 13" descr="Et utdanningsbevis">
            <a:extLst>
              <a:ext uri="{FF2B5EF4-FFF2-40B4-BE49-F238E27FC236}">
                <a16:creationId xmlns:a16="http://schemas.microsoft.com/office/drawing/2014/main" id="{F5113109-F581-675F-D4EC-8EA1CC0769A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463331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34">
            <a:extLst>
              <a:ext uri="{FF2B5EF4-FFF2-40B4-BE49-F238E27FC236}">
                <a16:creationId xmlns:a16="http://schemas.microsoft.com/office/drawing/2014/main" id="{DB54E20A-569A-4432-9CC4-704943DE0B40}"/>
              </a:ext>
            </a:extLst>
          </p:cNvPr>
          <p:cNvSpPr>
            <a:spLocks noGrp="1"/>
          </p:cNvSpPr>
          <p:nvPr>
            <p:ph type="title"/>
          </p:nvPr>
        </p:nvSpPr>
        <p:spPr/>
        <p:txBody>
          <a:bodyPr/>
          <a:lstStyle/>
          <a:p>
            <a:r>
              <a:rPr lang="nb-NO"/>
              <a:t>Oppgaver om barnehage, skole og utdanning</a:t>
            </a:r>
          </a:p>
        </p:txBody>
      </p:sp>
      <p:pic>
        <p:nvPicPr>
          <p:cNvPr id="7" name="Plassholder for innhold 6" descr="Oppgaver til temaet vi har snakket om nå. Viser to snakkebobler.">
            <a:extLst>
              <a:ext uri="{FF2B5EF4-FFF2-40B4-BE49-F238E27FC236}">
                <a16:creationId xmlns:a16="http://schemas.microsoft.com/office/drawing/2014/main" id="{43B5440A-2553-CB7F-B9D3-F513C0D0419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763989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35"/>
          <p:cNvSpPr>
            <a:spLocks noGrp="1"/>
          </p:cNvSpPr>
          <p:nvPr>
            <p:ph type="title"/>
          </p:nvPr>
        </p:nvSpPr>
        <p:spPr/>
        <p:txBody>
          <a:bodyPr/>
          <a:lstStyle/>
          <a:p>
            <a:r>
              <a:rPr lang="nb-NO"/>
              <a:t>Oppsummering </a:t>
            </a:r>
          </a:p>
        </p:txBody>
      </p:sp>
      <p:pic>
        <p:nvPicPr>
          <p:cNvPr id="7" name="Plassholder for innhold 6" descr="Oppsummering av kapittelet vist som en sjekkliste">
            <a:extLst>
              <a:ext uri="{FF2B5EF4-FFF2-40B4-BE49-F238E27FC236}">
                <a16:creationId xmlns:a16="http://schemas.microsoft.com/office/drawing/2014/main" id="{E0743329-D344-8DFA-5557-F6C0159F21E9}"/>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05775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36">
            <a:extLst>
              <a:ext uri="{FF2B5EF4-FFF2-40B4-BE49-F238E27FC236}">
                <a16:creationId xmlns:a16="http://schemas.microsoft.com/office/drawing/2014/main" id="{A09EBA50-FD98-DB78-A237-9E6F1F57532D}"/>
              </a:ext>
            </a:extLst>
          </p:cNvPr>
          <p:cNvSpPr>
            <a:spLocks noGrp="1"/>
          </p:cNvSpPr>
          <p:nvPr>
            <p:ph type="title"/>
          </p:nvPr>
        </p:nvSpPr>
        <p:spPr/>
        <p:txBody>
          <a:bodyPr/>
          <a:lstStyle/>
          <a:p>
            <a:r>
              <a:rPr lang="nb-NO"/>
              <a:t>Barn som trenger ekstra oppfølging</a:t>
            </a:r>
          </a:p>
        </p:txBody>
      </p:sp>
      <p:pic>
        <p:nvPicPr>
          <p:cNvPr id="6" name="Plassholder for innhold 5" descr="Foreldre og et barn under et tak&#10;">
            <a:extLst>
              <a:ext uri="{FF2B5EF4-FFF2-40B4-BE49-F238E27FC236}">
                <a16:creationId xmlns:a16="http://schemas.microsoft.com/office/drawing/2014/main" id="{20B27DAC-A11E-2C91-321B-66A43ADDEFE4}"/>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929423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7">
            <a:extLst>
              <a:ext uri="{FF2B5EF4-FFF2-40B4-BE49-F238E27FC236}">
                <a16:creationId xmlns:a16="http://schemas.microsoft.com/office/drawing/2014/main" id="{97757D97-D1F9-4451-B6F4-AC9A630B52F1}"/>
              </a:ext>
            </a:extLst>
          </p:cNvPr>
          <p:cNvSpPr>
            <a:spLocks noGrp="1"/>
          </p:cNvSpPr>
          <p:nvPr>
            <p:ph type="title"/>
          </p:nvPr>
        </p:nvSpPr>
        <p:spPr/>
        <p:txBody>
          <a:bodyPr/>
          <a:lstStyle/>
          <a:p>
            <a:r>
              <a:rPr lang="nb-NO">
                <a:cs typeface="Arial"/>
              </a:rPr>
              <a:t>Helsehjelp</a:t>
            </a:r>
            <a:endParaRPr lang="nb-NO">
              <a:solidFill>
                <a:srgbClr val="FF0000"/>
              </a:solidFill>
            </a:endParaRPr>
          </a:p>
        </p:txBody>
      </p:sp>
      <p:pic>
        <p:nvPicPr>
          <p:cNvPr id="6" name="Plassholder for innhold 5" descr="En tann, tannkrem og tannbørste. Og en tannlege som står ved tannen og viser ok med tommel og pekefinger.">
            <a:extLst>
              <a:ext uri="{FF2B5EF4-FFF2-40B4-BE49-F238E27FC236}">
                <a16:creationId xmlns:a16="http://schemas.microsoft.com/office/drawing/2014/main" id="{7EA6BAB0-94E5-7539-A358-3FD3858EF54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959732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48">
            <a:extLst>
              <a:ext uri="{FF2B5EF4-FFF2-40B4-BE49-F238E27FC236}">
                <a16:creationId xmlns:a16="http://schemas.microsoft.com/office/drawing/2014/main" id="{0E28199F-5CF2-4B9B-A059-B3DEDE205EC7}"/>
              </a:ext>
            </a:extLst>
          </p:cNvPr>
          <p:cNvSpPr>
            <a:spLocks noGrp="1"/>
          </p:cNvSpPr>
          <p:nvPr>
            <p:ph type="title"/>
          </p:nvPr>
        </p:nvSpPr>
        <p:spPr/>
        <p:txBody>
          <a:bodyPr/>
          <a:lstStyle/>
          <a:p>
            <a:r>
              <a:rPr lang="nb-NO"/>
              <a:t>Helsestasjon og skolehelsetjenesten</a:t>
            </a:r>
          </a:p>
        </p:txBody>
      </p:sp>
      <p:pic>
        <p:nvPicPr>
          <p:cNvPr id="7" name="Plassholder for innhold 6" descr="Et barn er hos en kvinnelig lege">
            <a:extLst>
              <a:ext uri="{FF2B5EF4-FFF2-40B4-BE49-F238E27FC236}">
                <a16:creationId xmlns:a16="http://schemas.microsoft.com/office/drawing/2014/main" id="{C2053C98-B575-E7B7-6586-E10A0BB6731D}"/>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954504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39">
            <a:extLst>
              <a:ext uri="{FF2B5EF4-FFF2-40B4-BE49-F238E27FC236}">
                <a16:creationId xmlns:a16="http://schemas.microsoft.com/office/drawing/2014/main" id="{CDDDDFE1-EBD9-44B6-9001-E2BB62838913}"/>
              </a:ext>
            </a:extLst>
          </p:cNvPr>
          <p:cNvSpPr>
            <a:spLocks noGrp="1"/>
          </p:cNvSpPr>
          <p:nvPr>
            <p:ph type="title"/>
          </p:nvPr>
        </p:nvSpPr>
        <p:spPr/>
        <p:txBody>
          <a:bodyPr/>
          <a:lstStyle/>
          <a:p>
            <a:r>
              <a:rPr lang="nb-NO"/>
              <a:t>Barnevernet</a:t>
            </a:r>
          </a:p>
        </p:txBody>
      </p:sp>
      <p:pic>
        <p:nvPicPr>
          <p:cNvPr id="5" name="Plassholder for innhold 4" descr="Foreldre og et barn under et tak">
            <a:extLst>
              <a:ext uri="{FF2B5EF4-FFF2-40B4-BE49-F238E27FC236}">
                <a16:creationId xmlns:a16="http://schemas.microsoft.com/office/drawing/2014/main" id="{709CF3DB-4EC1-5535-CFC1-8E05FCC887FF}"/>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18059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4">
            <a:extLst>
              <a:ext uri="{FF2B5EF4-FFF2-40B4-BE49-F238E27FC236}">
                <a16:creationId xmlns:a16="http://schemas.microsoft.com/office/drawing/2014/main" id="{7BD6013D-DBB6-40B2-A176-41321AE421B0}"/>
              </a:ext>
            </a:extLst>
          </p:cNvPr>
          <p:cNvSpPr>
            <a:spLocks noGrp="1"/>
          </p:cNvSpPr>
          <p:nvPr>
            <p:ph type="title"/>
          </p:nvPr>
        </p:nvSpPr>
        <p:spPr/>
        <p:txBody>
          <a:bodyPr/>
          <a:lstStyle/>
          <a:p>
            <a:r>
              <a:rPr lang="nb-NO"/>
              <a:t>Å være foreldre i Norge</a:t>
            </a:r>
          </a:p>
        </p:txBody>
      </p:sp>
      <p:pic>
        <p:nvPicPr>
          <p:cNvPr id="10" name="Plassholder for innhold 9" descr="Illustrasjon til å være forelder i Norge. Samme illustrasjon som innledningen til kapittelet, men i farger.">
            <a:extLst>
              <a:ext uri="{FF2B5EF4-FFF2-40B4-BE49-F238E27FC236}">
                <a16:creationId xmlns:a16="http://schemas.microsoft.com/office/drawing/2014/main" id="{51C7F121-7A6F-2C96-9979-3922E4D7293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249315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40">
            <a:extLst>
              <a:ext uri="{FF2B5EF4-FFF2-40B4-BE49-F238E27FC236}">
                <a16:creationId xmlns:a16="http://schemas.microsoft.com/office/drawing/2014/main" id="{880384D2-4716-4FC1-949E-6096012EF10A}"/>
              </a:ext>
            </a:extLst>
          </p:cNvPr>
          <p:cNvSpPr>
            <a:spLocks noGrp="1"/>
          </p:cNvSpPr>
          <p:nvPr>
            <p:ph type="title"/>
          </p:nvPr>
        </p:nvSpPr>
        <p:spPr/>
        <p:txBody>
          <a:bodyPr/>
          <a:lstStyle/>
          <a:p>
            <a:r>
              <a:rPr lang="nb-NO"/>
              <a:t>PPT-tjenesten </a:t>
            </a:r>
            <a:endParaRPr lang="nb-NO">
              <a:solidFill>
                <a:srgbClr val="FF0000"/>
              </a:solidFill>
            </a:endParaRPr>
          </a:p>
        </p:txBody>
      </p:sp>
      <p:pic>
        <p:nvPicPr>
          <p:cNvPr id="6" name="Plassholder for innhold 5" descr="En voksen som har samtale med et barn. ">
            <a:extLst>
              <a:ext uri="{FF2B5EF4-FFF2-40B4-BE49-F238E27FC236}">
                <a16:creationId xmlns:a16="http://schemas.microsoft.com/office/drawing/2014/main" id="{0ACD76DB-A239-E96B-EAAB-F5733687B20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97016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41">
            <a:extLst>
              <a:ext uri="{FF2B5EF4-FFF2-40B4-BE49-F238E27FC236}">
                <a16:creationId xmlns:a16="http://schemas.microsoft.com/office/drawing/2014/main" id="{3132BCA7-C0D1-4128-8C0A-E823FF228C67}"/>
              </a:ext>
            </a:extLst>
          </p:cNvPr>
          <p:cNvSpPr>
            <a:spLocks noGrp="1"/>
          </p:cNvSpPr>
          <p:nvPr>
            <p:ph type="title"/>
          </p:nvPr>
        </p:nvSpPr>
        <p:spPr/>
        <p:txBody>
          <a:bodyPr/>
          <a:lstStyle/>
          <a:p>
            <a:r>
              <a:rPr lang="nb-NO"/>
              <a:t>Psykisk helsehjelp</a:t>
            </a:r>
          </a:p>
        </p:txBody>
      </p:sp>
      <p:pic>
        <p:nvPicPr>
          <p:cNvPr id="7" name="Plassholder for innhold 6" descr="Et bilde som inneholder tegnefilm, klokke, skjermbilde, illustrasjon&#10;&#10;Automatisk generert beskrivelse">
            <a:extLst>
              <a:ext uri="{FF2B5EF4-FFF2-40B4-BE49-F238E27FC236}">
                <a16:creationId xmlns:a16="http://schemas.microsoft.com/office/drawing/2014/main" id="{AD5A8320-0432-E642-9089-EF448E7E1EBA}"/>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79872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2">
            <a:extLst>
              <a:ext uri="{FF2B5EF4-FFF2-40B4-BE49-F238E27FC236}">
                <a16:creationId xmlns:a16="http://schemas.microsoft.com/office/drawing/2014/main" id="{068D6B07-5F83-4E6C-A0D0-32C1FBE0A921}"/>
              </a:ext>
            </a:extLst>
          </p:cNvPr>
          <p:cNvSpPr>
            <a:spLocks noGrp="1"/>
          </p:cNvSpPr>
          <p:nvPr>
            <p:ph type="title"/>
          </p:nvPr>
        </p:nvSpPr>
        <p:spPr/>
        <p:txBody>
          <a:bodyPr/>
          <a:lstStyle/>
          <a:p>
            <a:r>
              <a:rPr lang="nb-NO"/>
              <a:t>Familievernkontoret</a:t>
            </a:r>
          </a:p>
        </p:txBody>
      </p:sp>
      <p:pic>
        <p:nvPicPr>
          <p:cNvPr id="7" name="Plassholder for innhold 6" descr="Tre voksne som snakker sammen">
            <a:extLst>
              <a:ext uri="{FF2B5EF4-FFF2-40B4-BE49-F238E27FC236}">
                <a16:creationId xmlns:a16="http://schemas.microsoft.com/office/drawing/2014/main" id="{DDCBD6E1-6769-71DA-7759-D375D0DF39A6}"/>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72359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43">
            <a:extLst>
              <a:ext uri="{FF2B5EF4-FFF2-40B4-BE49-F238E27FC236}">
                <a16:creationId xmlns:a16="http://schemas.microsoft.com/office/drawing/2014/main" id="{961BAAD1-1CD2-AF77-9798-A12B59D71EE7}"/>
              </a:ext>
            </a:extLst>
          </p:cNvPr>
          <p:cNvSpPr>
            <a:spLocks noGrp="1"/>
          </p:cNvSpPr>
          <p:nvPr>
            <p:ph type="title"/>
          </p:nvPr>
        </p:nvSpPr>
        <p:spPr>
          <a:xfrm>
            <a:off x="-1" y="-571777"/>
            <a:ext cx="12195176" cy="492443"/>
          </a:xfrm>
        </p:spPr>
        <p:txBody>
          <a:bodyPr/>
          <a:lstStyle/>
          <a:p>
            <a:r>
              <a:rPr lang="nb-NO" sz="3200"/>
              <a:t>Tvangsekteskap, kjønnslemlestelse og negativ sosial kontroll</a:t>
            </a:r>
          </a:p>
        </p:txBody>
      </p:sp>
      <p:pic>
        <p:nvPicPr>
          <p:cNvPr id="5" name="Plassholder for innhold 4" descr="En kvinne som ser lei seg ut">
            <a:extLst>
              <a:ext uri="{FF2B5EF4-FFF2-40B4-BE49-F238E27FC236}">
                <a16:creationId xmlns:a16="http://schemas.microsoft.com/office/drawing/2014/main" id="{6262B3BD-F51E-B36B-7B73-06657042D8BC}"/>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78379" y="568325"/>
            <a:ext cx="10843179" cy="5157788"/>
          </a:xfrm>
        </p:spPr>
      </p:pic>
    </p:spTree>
    <p:extLst>
      <p:ext uri="{BB962C8B-B14F-4D97-AF65-F5344CB8AC3E}">
        <p14:creationId xmlns:p14="http://schemas.microsoft.com/office/powerpoint/2010/main" val="146756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44">
            <a:extLst>
              <a:ext uri="{FF2B5EF4-FFF2-40B4-BE49-F238E27FC236}">
                <a16:creationId xmlns:a16="http://schemas.microsoft.com/office/drawing/2014/main" id="{74287096-2E3E-4C55-8FA3-B1B18BEAE230}"/>
              </a:ext>
            </a:extLst>
          </p:cNvPr>
          <p:cNvSpPr>
            <a:spLocks noGrp="1"/>
          </p:cNvSpPr>
          <p:nvPr>
            <p:ph type="title"/>
          </p:nvPr>
        </p:nvSpPr>
        <p:spPr/>
        <p:txBody>
          <a:bodyPr/>
          <a:lstStyle/>
          <a:p>
            <a:r>
              <a:rPr lang="nb-NO"/>
              <a:t>Oppgave om barn som trenger hjelp</a:t>
            </a:r>
          </a:p>
        </p:txBody>
      </p:sp>
      <p:pic>
        <p:nvPicPr>
          <p:cNvPr id="6" name="Plassholder for innhold 5" descr="Oppgaver til temaet vi har snakket om nå. Viser to snakkebobler.">
            <a:extLst>
              <a:ext uri="{FF2B5EF4-FFF2-40B4-BE49-F238E27FC236}">
                <a16:creationId xmlns:a16="http://schemas.microsoft.com/office/drawing/2014/main" id="{229D6056-4A61-26DC-70CC-6CC79A0E7C27}"/>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950304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45"/>
          <p:cNvSpPr>
            <a:spLocks noGrp="1"/>
          </p:cNvSpPr>
          <p:nvPr>
            <p:ph type="title"/>
          </p:nvPr>
        </p:nvSpPr>
        <p:spPr/>
        <p:txBody>
          <a:bodyPr/>
          <a:lstStyle/>
          <a:p>
            <a:r>
              <a:rPr lang="nb-NO"/>
              <a:t>Oppsummering </a:t>
            </a:r>
          </a:p>
        </p:txBody>
      </p:sp>
      <p:pic>
        <p:nvPicPr>
          <p:cNvPr id="6" name="Plassholder for innhold 5" descr="Oppsummering av kapittelet vist som en sjekkliste">
            <a:extLst>
              <a:ext uri="{FF2B5EF4-FFF2-40B4-BE49-F238E27FC236}">
                <a16:creationId xmlns:a16="http://schemas.microsoft.com/office/drawing/2014/main" id="{863047C6-2BFB-6E64-CEBA-B73E5EEC2E53}"/>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88842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46">
            <a:extLst>
              <a:ext uri="{FF2B5EF4-FFF2-40B4-BE49-F238E27FC236}">
                <a16:creationId xmlns:a16="http://schemas.microsoft.com/office/drawing/2014/main" id="{F62847B4-4C6A-ED79-2FB9-2293DF86D9E4}"/>
              </a:ext>
            </a:extLst>
          </p:cNvPr>
          <p:cNvSpPr>
            <a:spLocks noGrp="1"/>
          </p:cNvSpPr>
          <p:nvPr>
            <p:ph type="title"/>
          </p:nvPr>
        </p:nvSpPr>
        <p:spPr/>
        <p:txBody>
          <a:bodyPr/>
          <a:lstStyle/>
          <a:p>
            <a:r>
              <a:rPr lang="nb-NO"/>
              <a:t>Dere får ikke bli i Norge</a:t>
            </a:r>
          </a:p>
        </p:txBody>
      </p:sp>
      <p:pic>
        <p:nvPicPr>
          <p:cNvPr id="9" name="Plassholder for innhold 8" descr="Avslagsbrev som indikerer inngangen til temaet om hva som skjer hvis de får avslag">
            <a:extLst>
              <a:ext uri="{FF2B5EF4-FFF2-40B4-BE49-F238E27FC236}">
                <a16:creationId xmlns:a16="http://schemas.microsoft.com/office/drawing/2014/main" id="{0A628EE3-CA21-48FE-7801-95C2722468A1}"/>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3619371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47">
            <a:extLst>
              <a:ext uri="{FF2B5EF4-FFF2-40B4-BE49-F238E27FC236}">
                <a16:creationId xmlns:a16="http://schemas.microsoft.com/office/drawing/2014/main" id="{4A8400FB-BD5E-4CBF-9592-98D83F6ED956}"/>
              </a:ext>
            </a:extLst>
          </p:cNvPr>
          <p:cNvSpPr>
            <a:spLocks noGrp="1"/>
          </p:cNvSpPr>
          <p:nvPr>
            <p:ph type="title"/>
          </p:nvPr>
        </p:nvSpPr>
        <p:spPr/>
        <p:txBody>
          <a:bodyPr/>
          <a:lstStyle/>
          <a:p>
            <a:r>
              <a:rPr lang="nb-NO" sz="3600"/>
              <a:t>Oppgave om familier som ikke får bli i Norge</a:t>
            </a:r>
          </a:p>
        </p:txBody>
      </p:sp>
      <p:pic>
        <p:nvPicPr>
          <p:cNvPr id="12" name="Plassholder for innhold 11" descr="Oppgaver til temaet vi har snakket om nå. Viser to snakkebobler.">
            <a:extLst>
              <a:ext uri="{FF2B5EF4-FFF2-40B4-BE49-F238E27FC236}">
                <a16:creationId xmlns:a16="http://schemas.microsoft.com/office/drawing/2014/main" id="{6A2CDA8B-A165-D7DF-1F21-5F68845B6ECD}"/>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634499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48">
            <a:extLst>
              <a:ext uri="{FF2B5EF4-FFF2-40B4-BE49-F238E27FC236}">
                <a16:creationId xmlns:a16="http://schemas.microsoft.com/office/drawing/2014/main" id="{2140536A-53ED-4E13-90F7-CAB6A1D50E60}"/>
              </a:ext>
            </a:extLst>
          </p:cNvPr>
          <p:cNvSpPr>
            <a:spLocks noGrp="1"/>
          </p:cNvSpPr>
          <p:nvPr>
            <p:ph type="title"/>
          </p:nvPr>
        </p:nvSpPr>
        <p:spPr/>
        <p:txBody>
          <a:bodyPr/>
          <a:lstStyle/>
          <a:p>
            <a:r>
              <a:rPr lang="nb-NO">
                <a:cs typeface="Arial"/>
              </a:rPr>
              <a:t>Retur</a:t>
            </a:r>
            <a:endParaRPr lang="nb-NO"/>
          </a:p>
        </p:txBody>
      </p:sp>
      <p:pic>
        <p:nvPicPr>
          <p:cNvPr id="10" name="Plassholder for innhold 9" descr="Et bilde som inneholder koffert, sekk og flybilletter&#10;">
            <a:extLst>
              <a:ext uri="{FF2B5EF4-FFF2-40B4-BE49-F238E27FC236}">
                <a16:creationId xmlns:a16="http://schemas.microsoft.com/office/drawing/2014/main" id="{303C2DD2-0DBF-1165-4B84-22191F2C37CA}"/>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7045" y="568325"/>
            <a:ext cx="10885847" cy="5157788"/>
          </a:xfrm>
        </p:spPr>
      </p:pic>
    </p:spTree>
    <p:extLst>
      <p:ext uri="{BB962C8B-B14F-4D97-AF65-F5344CB8AC3E}">
        <p14:creationId xmlns:p14="http://schemas.microsoft.com/office/powerpoint/2010/main" val="404390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49"/>
          <p:cNvSpPr>
            <a:spLocks noGrp="1"/>
          </p:cNvSpPr>
          <p:nvPr>
            <p:ph type="title"/>
          </p:nvPr>
        </p:nvSpPr>
        <p:spPr/>
        <p:txBody>
          <a:bodyPr/>
          <a:lstStyle/>
          <a:p>
            <a:r>
              <a:rPr lang="nb-NO"/>
              <a:t>Oppsummering </a:t>
            </a:r>
          </a:p>
        </p:txBody>
      </p:sp>
      <p:pic>
        <p:nvPicPr>
          <p:cNvPr id="6" name="Plassholder for innhold 5" descr="Oppsummering av kapittelet vist som en sjekkliste">
            <a:extLst>
              <a:ext uri="{FF2B5EF4-FFF2-40B4-BE49-F238E27FC236}">
                <a16:creationId xmlns:a16="http://schemas.microsoft.com/office/drawing/2014/main" id="{3D6870AC-9B31-CDA4-7130-64CEBB4E27B8}"/>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405620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5">
            <a:extLst>
              <a:ext uri="{FF2B5EF4-FFF2-40B4-BE49-F238E27FC236}">
                <a16:creationId xmlns:a16="http://schemas.microsoft.com/office/drawing/2014/main" id="{6EAACC97-8995-460A-A22E-66276A0D31F8}"/>
              </a:ext>
            </a:extLst>
          </p:cNvPr>
          <p:cNvSpPr>
            <a:spLocks noGrp="1"/>
          </p:cNvSpPr>
          <p:nvPr>
            <p:ph type="title"/>
          </p:nvPr>
        </p:nvSpPr>
        <p:spPr/>
        <p:txBody>
          <a:bodyPr/>
          <a:lstStyle/>
          <a:p>
            <a:r>
              <a:rPr lang="nb-NO"/>
              <a:t>Ulike foreldre </a:t>
            </a:r>
            <a:endParaRPr lang="nb-NO">
              <a:solidFill>
                <a:srgbClr val="FF0000"/>
              </a:solidFill>
            </a:endParaRPr>
          </a:p>
        </p:txBody>
      </p:sp>
      <p:pic>
        <p:nvPicPr>
          <p:cNvPr id="6" name="Plassholder for innhold 5" descr="Ulike typer foreldre: aleneforeldre, en mor og en far, to mødre og to fedre.">
            <a:extLst>
              <a:ext uri="{FF2B5EF4-FFF2-40B4-BE49-F238E27FC236}">
                <a16:creationId xmlns:a16="http://schemas.microsoft.com/office/drawing/2014/main" id="{603042B5-F2A9-675F-7E55-B4714855CB13}"/>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7045" y="568325"/>
            <a:ext cx="10885847" cy="5157788"/>
          </a:xfrm>
        </p:spPr>
      </p:pic>
    </p:spTree>
    <p:extLst>
      <p:ext uri="{BB962C8B-B14F-4D97-AF65-F5344CB8AC3E}">
        <p14:creationId xmlns:p14="http://schemas.microsoft.com/office/powerpoint/2010/main" val="1026008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50">
            <a:extLst>
              <a:ext uri="{FF2B5EF4-FFF2-40B4-BE49-F238E27FC236}">
                <a16:creationId xmlns:a16="http://schemas.microsoft.com/office/drawing/2014/main" id="{6FE1DF66-D19A-401B-89EC-6FCA9E5C4A8F}"/>
              </a:ext>
            </a:extLst>
          </p:cNvPr>
          <p:cNvSpPr>
            <a:spLocks noGrp="1"/>
          </p:cNvSpPr>
          <p:nvPr>
            <p:ph type="title"/>
          </p:nvPr>
        </p:nvSpPr>
        <p:spPr/>
        <p:txBody>
          <a:bodyPr/>
          <a:lstStyle/>
          <a:p>
            <a:r>
              <a:rPr lang="nb-NO" dirty="0"/>
              <a:t>Neste tema</a:t>
            </a:r>
          </a:p>
        </p:txBody>
      </p:sp>
      <p:pic>
        <p:nvPicPr>
          <p:cNvPr id="11" name="Plassholder for innhold 10" descr="To kvinner og to menn sitter på hver sin stol og ser på en mann som forklarer noe">
            <a:extLst>
              <a:ext uri="{FF2B5EF4-FFF2-40B4-BE49-F238E27FC236}">
                <a16:creationId xmlns:a16="http://schemas.microsoft.com/office/drawing/2014/main" id="{156514E3-580B-35DA-4EED-1B08FF341EE5}"/>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853206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51">
            <a:extLst>
              <a:ext uri="{FF2B5EF4-FFF2-40B4-BE49-F238E27FC236}">
                <a16:creationId xmlns:a16="http://schemas.microsoft.com/office/drawing/2014/main" id="{9578DA07-784E-02F5-8793-6BDD7B97772F}"/>
              </a:ext>
            </a:extLst>
          </p:cNvPr>
          <p:cNvSpPr>
            <a:spLocks noGrp="1"/>
          </p:cNvSpPr>
          <p:nvPr>
            <p:ph type="title"/>
          </p:nvPr>
        </p:nvSpPr>
        <p:spPr/>
        <p:txBody>
          <a:bodyPr/>
          <a:lstStyle/>
          <a:p>
            <a:r>
              <a:rPr lang="nb-NO"/>
              <a:t>Avslutningsside med UDI-logo og nettadresse</a:t>
            </a:r>
          </a:p>
        </p:txBody>
      </p:sp>
      <p:sp>
        <p:nvSpPr>
          <p:cNvPr id="2" name="Plassholder for lysbildenummer 1">
            <a:extLst>
              <a:ext uri="{FF2B5EF4-FFF2-40B4-BE49-F238E27FC236}">
                <a16:creationId xmlns:a16="http://schemas.microsoft.com/office/drawing/2014/main" id="{2331F262-6BCC-4DE5-B0CA-C2C0A5B2DF9C}"/>
              </a:ext>
            </a:extLst>
          </p:cNvPr>
          <p:cNvSpPr>
            <a:spLocks noGrp="1"/>
          </p:cNvSpPr>
          <p:nvPr>
            <p:ph type="sldNum" sz="quarter" idx="11"/>
          </p:nvPr>
        </p:nvSpPr>
        <p:spPr/>
        <p:txBody>
          <a:bodyPr>
            <a:normAutofit fontScale="25000" lnSpcReduction="20000"/>
          </a:bodyPr>
          <a:lstStyle/>
          <a:p>
            <a:fld id="{BB087720-8024-4DD6-978D-6C7F11933EA5}" type="slidenum">
              <a:rPr lang="nb-NO" smtClean="0"/>
              <a:pPr/>
              <a:t>51</a:t>
            </a:fld>
            <a:endParaRPr lang="nb-NO"/>
          </a:p>
        </p:txBody>
      </p:sp>
    </p:spTree>
    <p:extLst>
      <p:ext uri="{BB962C8B-B14F-4D97-AF65-F5344CB8AC3E}">
        <p14:creationId xmlns:p14="http://schemas.microsoft.com/office/powerpoint/2010/main" val="162277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6">
            <a:extLst>
              <a:ext uri="{FF2B5EF4-FFF2-40B4-BE49-F238E27FC236}">
                <a16:creationId xmlns:a16="http://schemas.microsoft.com/office/drawing/2014/main" id="{068D6B07-5F83-4E6C-A0D0-32C1FBE0A921}"/>
              </a:ext>
            </a:extLst>
          </p:cNvPr>
          <p:cNvSpPr>
            <a:spLocks noGrp="1"/>
          </p:cNvSpPr>
          <p:nvPr>
            <p:ph type="title"/>
          </p:nvPr>
        </p:nvSpPr>
        <p:spPr bwMode="gray"/>
        <p:txBody>
          <a:bodyPr/>
          <a:lstStyle/>
          <a:p>
            <a:r>
              <a:rPr lang="nb-NO"/>
              <a:t>Barneoppdragelse</a:t>
            </a:r>
          </a:p>
        </p:txBody>
      </p:sp>
      <p:pic>
        <p:nvPicPr>
          <p:cNvPr id="6" name="Plassholder for innhold 5" descr="To voksne og to barn som sitter på gulvet og leker med klosser">
            <a:extLst>
              <a:ext uri="{FF2B5EF4-FFF2-40B4-BE49-F238E27FC236}">
                <a16:creationId xmlns:a16="http://schemas.microsoft.com/office/drawing/2014/main" id="{7F84A391-AEC5-1E76-1F39-AAD7503038BA}"/>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94608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7">
            <a:extLst>
              <a:ext uri="{FF2B5EF4-FFF2-40B4-BE49-F238E27FC236}">
                <a16:creationId xmlns:a16="http://schemas.microsoft.com/office/drawing/2014/main" id="{83ECD494-939A-49A4-8DBB-AD7C2A465487}"/>
              </a:ext>
            </a:extLst>
          </p:cNvPr>
          <p:cNvSpPr>
            <a:spLocks noGrp="1"/>
          </p:cNvSpPr>
          <p:nvPr>
            <p:ph type="title"/>
          </p:nvPr>
        </p:nvSpPr>
        <p:spPr/>
        <p:txBody>
          <a:bodyPr/>
          <a:lstStyle/>
          <a:p>
            <a:r>
              <a:rPr lang="nb-NO">
                <a:cs typeface="Arial"/>
              </a:rPr>
              <a:t>Oppgaver om barneoppdragelse</a:t>
            </a:r>
            <a:endParaRPr lang="nb-NO">
              <a:solidFill>
                <a:srgbClr val="FF0000"/>
              </a:solidFill>
            </a:endParaRPr>
          </a:p>
        </p:txBody>
      </p:sp>
      <p:pic>
        <p:nvPicPr>
          <p:cNvPr id="10" name="Plassholder for innhold 9" descr="Oppgaver til temaet vi har snakket om nå. Viser to snakkebobler.">
            <a:extLst>
              <a:ext uri="{FF2B5EF4-FFF2-40B4-BE49-F238E27FC236}">
                <a16:creationId xmlns:a16="http://schemas.microsoft.com/office/drawing/2014/main" id="{58524A2F-AD00-C23D-5503-F871BF6B4523}"/>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126769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8">
            <a:extLst>
              <a:ext uri="{FF2B5EF4-FFF2-40B4-BE49-F238E27FC236}">
                <a16:creationId xmlns:a16="http://schemas.microsoft.com/office/drawing/2014/main" id="{8BC02884-5FF3-4D8B-993B-5E8933FDDEFC}"/>
              </a:ext>
            </a:extLst>
          </p:cNvPr>
          <p:cNvSpPr>
            <a:spLocks noGrp="1"/>
          </p:cNvSpPr>
          <p:nvPr>
            <p:ph type="title"/>
          </p:nvPr>
        </p:nvSpPr>
        <p:spPr/>
        <p:txBody>
          <a:bodyPr/>
          <a:lstStyle/>
          <a:p>
            <a:r>
              <a:rPr lang="nb-NO"/>
              <a:t>Barns rettigheter</a:t>
            </a:r>
          </a:p>
        </p:txBody>
      </p:sp>
      <p:pic>
        <p:nvPicPr>
          <p:cNvPr id="11" name="Plassholder for innhold 10" descr="Et barnerom med et bilde av et slott på veggen, en kommode, bøker en dukke og en bamse. Et barn har skrevet children's rights på veggen.">
            <a:extLst>
              <a:ext uri="{FF2B5EF4-FFF2-40B4-BE49-F238E27FC236}">
                <a16:creationId xmlns:a16="http://schemas.microsoft.com/office/drawing/2014/main" id="{3834F498-4D2D-1EDC-9556-5AC76726F54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1353" y="572779"/>
            <a:ext cx="10897644" cy="5149137"/>
          </a:xfrm>
          <a:noFill/>
        </p:spPr>
      </p:pic>
    </p:spTree>
    <p:extLst>
      <p:ext uri="{BB962C8B-B14F-4D97-AF65-F5344CB8AC3E}">
        <p14:creationId xmlns:p14="http://schemas.microsoft.com/office/powerpoint/2010/main" val="355762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9">
            <a:extLst>
              <a:ext uri="{FF2B5EF4-FFF2-40B4-BE49-F238E27FC236}">
                <a16:creationId xmlns:a16="http://schemas.microsoft.com/office/drawing/2014/main" id="{9AA8E3BF-A2EE-672F-97B1-E76E93A50F0A}"/>
              </a:ext>
            </a:extLst>
          </p:cNvPr>
          <p:cNvSpPr>
            <a:spLocks noGrp="1"/>
          </p:cNvSpPr>
          <p:nvPr>
            <p:ph type="title"/>
          </p:nvPr>
        </p:nvSpPr>
        <p:spPr/>
        <p:txBody>
          <a:bodyPr/>
          <a:lstStyle/>
          <a:p>
            <a:r>
              <a:rPr lang="nb-NO"/>
              <a:t>FNs barnekonvensjon </a:t>
            </a:r>
          </a:p>
        </p:txBody>
      </p:sp>
      <p:pic>
        <p:nvPicPr>
          <p:cNvPr id="7" name="Plassholder for innhold 6" descr="En jordklode, en gutt med ballonger i hånden som ser opp mot jordkloden, og en gutt og ei jente som kommer løpende med ballonger mot ham.">
            <a:extLst>
              <a:ext uri="{FF2B5EF4-FFF2-40B4-BE49-F238E27FC236}">
                <a16:creationId xmlns:a16="http://schemas.microsoft.com/office/drawing/2014/main" id="{D02106A5-C0E9-9FB2-7B94-47E80C9C8AC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52759" y="568325"/>
            <a:ext cx="10894419" cy="5157788"/>
          </a:xfrm>
        </p:spPr>
      </p:pic>
    </p:spTree>
    <p:extLst>
      <p:ext uri="{BB962C8B-B14F-4D97-AF65-F5344CB8AC3E}">
        <p14:creationId xmlns:p14="http://schemas.microsoft.com/office/powerpoint/2010/main" val="2391041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kWBRRECi0WINL2dmoWH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l.rl9oZH0yt1Mi.dN2z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l5sPLUfzkKxHv5EW_S9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heme/theme1.xml><?xml version="1.0" encoding="utf-8"?>
<a:theme xmlns:a="http://schemas.openxmlformats.org/drawingml/2006/main" name="Office-tema">
  <a:themeElements>
    <a:clrScheme name="UDI PPT NY">
      <a:dk1>
        <a:sysClr val="windowText" lastClr="000000"/>
      </a:dk1>
      <a:lt1>
        <a:sysClr val="window" lastClr="FFFFFF"/>
      </a:lt1>
      <a:dk2>
        <a:srgbClr val="000000"/>
      </a:dk2>
      <a:lt2>
        <a:srgbClr val="FFFFFF"/>
      </a:lt2>
      <a:accent1>
        <a:srgbClr val="32A77A"/>
      </a:accent1>
      <a:accent2>
        <a:srgbClr val="FFCF54"/>
      </a:accent2>
      <a:accent3>
        <a:srgbClr val="643064"/>
      </a:accent3>
      <a:accent4>
        <a:srgbClr val="60C6CD"/>
      </a:accent4>
      <a:accent5>
        <a:srgbClr val="000000"/>
      </a:accent5>
      <a:accent6>
        <a:srgbClr val="F58C46"/>
      </a:accent6>
      <a:hlink>
        <a:srgbClr val="C8373C"/>
      </a:hlink>
      <a:folHlink>
        <a:srgbClr val="6E1E20"/>
      </a:folHlink>
    </a:clrScheme>
    <a:fontScheme name="Santa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white"/>
      <a:bodyPr vert="horz" lIns="0" tIns="0" rIns="0" bIns="0" rtlCol="0" anchor="t" anchorCtr="0">
        <a:noAutofit/>
      </a:bodyPr>
      <a:lstStyle>
        <a:defPPr marL="0" indent="0" algn="l">
          <a:buFont typeface="Arial" pitchFamily="34" charset="0"/>
          <a:buNone/>
          <a:defRPr sz="5400" dirty="0">
            <a:solidFill>
              <a:schemeClr val="bg1"/>
            </a:solidFill>
          </a:defRPr>
        </a:defPPr>
      </a:lstStyle>
    </a:txDef>
  </a:objectDefaults>
  <a:extraClrSchemeLst/>
  <a:extLst>
    <a:ext uri="{05A4C25C-085E-4340-85A3-A5531E510DB2}">
      <thm15:themeFamily xmlns:thm15="http://schemas.microsoft.com/office/thememl/2012/main" name="PPT_mal_2017_widescreen.potx" id="{78241C34-96BA-4D13-8755-A24068E4A0F3}" vid="{3E6ED808-8880-4159-BC65-B9CDF1280655}"/>
    </a:ext>
  </a:extLst>
</a:theme>
</file>

<file path=ppt/theme/theme2.xml><?xml version="1.0" encoding="utf-8"?>
<a:theme xmlns:a="http://schemas.openxmlformats.org/drawingml/2006/main" name="Office-tema">
  <a:themeElements>
    <a:clrScheme name="Lyseblå">
      <a:dk1>
        <a:sysClr val="windowText" lastClr="000000"/>
      </a:dk1>
      <a:lt1>
        <a:srgbClr val="F9FDFD"/>
      </a:lt1>
      <a:dk2>
        <a:srgbClr val="000000"/>
      </a:dk2>
      <a:lt2>
        <a:srgbClr val="FFFFFF"/>
      </a:lt2>
      <a:accent1>
        <a:srgbClr val="32A77A"/>
      </a:accent1>
      <a:accent2>
        <a:srgbClr val="FFCF54"/>
      </a:accent2>
      <a:accent3>
        <a:srgbClr val="643064"/>
      </a:accent3>
      <a:accent4>
        <a:srgbClr val="60C6CD"/>
      </a:accent4>
      <a:accent5>
        <a:srgbClr val="000000"/>
      </a:accent5>
      <a:accent6>
        <a:srgbClr val="F58C46"/>
      </a:accent6>
      <a:hlink>
        <a:srgbClr val="C8373C"/>
      </a:hlink>
      <a:folHlink>
        <a:srgbClr val="6E1E2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810FEDCF5FF5E45809D9038A98CB761" ma:contentTypeVersion="15" ma:contentTypeDescription="Opprett et nytt dokument." ma:contentTypeScope="" ma:versionID="0ec7b8ef7635fcb812da133effecc91d">
  <xsd:schema xmlns:xsd="http://www.w3.org/2001/XMLSchema" xmlns:xs="http://www.w3.org/2001/XMLSchema" xmlns:p="http://schemas.microsoft.com/office/2006/metadata/properties" xmlns:ns2="87a5da6a-6585-4546-bc73-62059fe5bfad" xmlns:ns3="16cfb6d1-a846-4e1d-a8a6-d03967cbb927" xmlns:ns4="f000d4ba-d86b-47e5-9029-43c1c547cbc1" targetNamespace="http://schemas.microsoft.com/office/2006/metadata/properties" ma:root="true" ma:fieldsID="a506a30f9c3d14d4a8b696f77ad53336" ns2:_="" ns3:_="" ns4:_="">
    <xsd:import namespace="87a5da6a-6585-4546-bc73-62059fe5bfad"/>
    <xsd:import namespace="16cfb6d1-a846-4e1d-a8a6-d03967cbb927"/>
    <xsd:import namespace="f000d4ba-d86b-47e5-9029-43c1c547cb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5da6a-6585-4546-bc73-62059fe5b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1f9d0bfe-93cb-4a67-8f72-f51ad9bc2d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fb6d1-a846-4e1d-a8a6-d03967cbb9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00d4ba-d86b-47e5-9029-43c1c547cb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0d12b06-f835-482a-ab6e-afe191ca6c79}" ma:internalName="TaxCatchAll" ma:showField="CatchAllData" ma:web="16cfb6d1-a846-4e1d-a8a6-d03967cbb9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6cfb6d1-a846-4e1d-a8a6-d03967cbb927">
      <UserInfo>
        <DisplayName>Sidsel Braaten</DisplayName>
        <AccountId>89</AccountId>
        <AccountType/>
      </UserInfo>
      <UserInfo>
        <DisplayName>Anette Thonhaugen</DisplayName>
        <AccountId>99</AccountId>
        <AccountType/>
      </UserInfo>
      <UserInfo>
        <DisplayName>Vivian Ellingsen Gotaas</DisplayName>
        <AccountId>635</AccountId>
        <AccountType/>
      </UserInfo>
      <UserInfo>
        <DisplayName>Magnus Rønneberg Ruud</DisplayName>
        <AccountId>124</AccountId>
        <AccountType/>
      </UserInfo>
      <UserInfo>
        <DisplayName>Liv Karin Eilevstad</DisplayName>
        <AccountId>203</AccountId>
        <AccountType/>
      </UserInfo>
      <UserInfo>
        <DisplayName>Malin Andersen</DisplayName>
        <AccountId>21</AccountId>
        <AccountType/>
      </UserInfo>
      <UserInfo>
        <DisplayName>Trude Steen</DisplayName>
        <AccountId>71</AccountId>
        <AccountType/>
      </UserInfo>
    </SharedWithUsers>
    <TaxCatchAll xmlns="f000d4ba-d86b-47e5-9029-43c1c547cbc1" xsi:nil="true"/>
    <lcf76f155ced4ddcb4097134ff3c332f xmlns="87a5da6a-6585-4546-bc73-62059fe5bf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70104D-CB01-44BD-A892-D3EFE5C170A1}">
  <ds:schemaRefs>
    <ds:schemaRef ds:uri="16cfb6d1-a846-4e1d-a8a6-d03967cbb927"/>
    <ds:schemaRef ds:uri="87a5da6a-6585-4546-bc73-62059fe5bfad"/>
    <ds:schemaRef ds:uri="f000d4ba-d86b-47e5-9029-43c1c547cb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D0240B-25DD-4B12-8B91-FC83C95D8177}">
  <ds:schemaRefs>
    <ds:schemaRef ds:uri="http://schemas.microsoft.com/sharepoint/v3/contenttype/forms"/>
  </ds:schemaRefs>
</ds:datastoreItem>
</file>

<file path=customXml/itemProps3.xml><?xml version="1.0" encoding="utf-8"?>
<ds:datastoreItem xmlns:ds="http://schemas.openxmlformats.org/officeDocument/2006/customXml" ds:itemID="{72D43F3E-D6A5-4F03-9A2D-4311103E4EB5}">
  <ds:schemaRefs>
    <ds:schemaRef ds:uri="http://schemas.microsoft.com/office/2006/documentManagement/types"/>
    <ds:schemaRef ds:uri="http://purl.org/dc/elements/1.1/"/>
    <ds:schemaRef ds:uri="http://purl.org/dc/terms/"/>
    <ds:schemaRef ds:uri="http://schemas.microsoft.com/office/infopath/2007/PartnerControls"/>
    <ds:schemaRef ds:uri="87a5da6a-6585-4546-bc73-62059fe5bfad"/>
    <ds:schemaRef ds:uri="http://www.w3.org/XML/1998/namespace"/>
    <ds:schemaRef ds:uri="http://schemas.openxmlformats.org/package/2006/metadata/core-properties"/>
    <ds:schemaRef ds:uri="f000d4ba-d86b-47e5-9029-43c1c547cbc1"/>
    <ds:schemaRef ds:uri="16cfb6d1-a846-4e1d-a8a6-d03967cbb92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PPT_mal_2017_widescreen</Template>
  <TotalTime>0</TotalTime>
  <Words>14437</Words>
  <Application>Microsoft Office PowerPoint</Application>
  <PresentationFormat>Egendefinert</PresentationFormat>
  <Paragraphs>1266</Paragraphs>
  <Slides>51</Slides>
  <Notes>51</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51</vt:i4>
      </vt:variant>
    </vt:vector>
  </HeadingPairs>
  <TitlesOfParts>
    <vt:vector size="58" baseType="lpstr">
      <vt:lpstr>Arial</vt:lpstr>
      <vt:lpstr>Arial,Sans-Serif</vt:lpstr>
      <vt:lpstr>ars_maquette_web_one</vt:lpstr>
      <vt:lpstr>Calibri</vt:lpstr>
      <vt:lpstr>Wingdings</vt:lpstr>
      <vt:lpstr>Office-tema</vt:lpstr>
      <vt:lpstr>think-cell Slide</vt:lpstr>
      <vt:lpstr>Foreldre og barn</vt:lpstr>
      <vt:lpstr>Temaene</vt:lpstr>
      <vt:lpstr>Inndeling Å være foreldre i Norge</vt:lpstr>
      <vt:lpstr>Å være foreldre i Norge</vt:lpstr>
      <vt:lpstr>Ulike foreldre </vt:lpstr>
      <vt:lpstr>Barneoppdragelse</vt:lpstr>
      <vt:lpstr>Oppgaver om barneoppdragelse</vt:lpstr>
      <vt:lpstr>Barns rettigheter</vt:lpstr>
      <vt:lpstr>FNs barnekonvensjon </vt:lpstr>
      <vt:lpstr>Barneloven </vt:lpstr>
      <vt:lpstr>Beskyttelse</vt:lpstr>
      <vt:lpstr>Informasjon til barn og unge</vt:lpstr>
      <vt:lpstr>Aldersgrenser</vt:lpstr>
      <vt:lpstr>Oppgave om barns rettigheter</vt:lpstr>
      <vt:lpstr>Oppsummering</vt:lpstr>
      <vt:lpstr>Ungdom</vt:lpstr>
      <vt:lpstr>Ungdomstid </vt:lpstr>
      <vt:lpstr>Likestilling</vt:lpstr>
      <vt:lpstr>Nettvett</vt:lpstr>
      <vt:lpstr>Forelskelse og ekteskap</vt:lpstr>
      <vt:lpstr>Fritidsaktiviteter</vt:lpstr>
      <vt:lpstr>Oppgaver om ungdomstiden</vt:lpstr>
      <vt:lpstr>Oppsummering </vt:lpstr>
      <vt:lpstr>Barnehage, skole og utdanning</vt:lpstr>
      <vt:lpstr>Språk</vt:lpstr>
      <vt:lpstr>Barnebase</vt:lpstr>
      <vt:lpstr>Åpen barnehage </vt:lpstr>
      <vt:lpstr>Barnehage</vt:lpstr>
      <vt:lpstr>Barne- og ungdomsskole</vt:lpstr>
      <vt:lpstr>Skolefritidsordning (SFO/AKS)</vt:lpstr>
      <vt:lpstr>Videregående skole</vt:lpstr>
      <vt:lpstr>Opplæring i norsk og samfunnskunnskap</vt:lpstr>
      <vt:lpstr>HK-dir</vt:lpstr>
      <vt:lpstr>Oppgaver om barnehage, skole og utdanning</vt:lpstr>
      <vt:lpstr>Oppsummering </vt:lpstr>
      <vt:lpstr>Barn som trenger ekstra oppfølging</vt:lpstr>
      <vt:lpstr>Helsehjelp</vt:lpstr>
      <vt:lpstr>Helsestasjon og skolehelsetjenesten</vt:lpstr>
      <vt:lpstr>Barnevernet</vt:lpstr>
      <vt:lpstr>PPT-tjenesten </vt:lpstr>
      <vt:lpstr>Psykisk helsehjelp</vt:lpstr>
      <vt:lpstr>Familievernkontoret</vt:lpstr>
      <vt:lpstr>Tvangsekteskap, kjønnslemlestelse og negativ sosial kontroll</vt:lpstr>
      <vt:lpstr>Oppgave om barn som trenger hjelp</vt:lpstr>
      <vt:lpstr>Oppsummering </vt:lpstr>
      <vt:lpstr>Dere får ikke bli i Norge</vt:lpstr>
      <vt:lpstr>Oppgave om familier som ikke får bli i Norge</vt:lpstr>
      <vt:lpstr>Retur</vt:lpstr>
      <vt:lpstr>Oppsummering </vt:lpstr>
      <vt:lpstr>Neste tema</vt:lpstr>
      <vt:lpstr>Avslutningsside med UDI-logo og nettadresse</vt:lpstr>
    </vt:vector>
  </TitlesOfParts>
  <Company>UDI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6 Foreldre og barn - Informasjonsarbeid i mottak</dc:title>
  <dc:creator>Utlendingsdirektoratet</dc:creator>
  <dc:description>Template by addpoint.no</dc:description>
  <cp:lastModifiedBy>Anette Thonhaugen</cp:lastModifiedBy>
  <cp:revision>1</cp:revision>
  <dcterms:created xsi:type="dcterms:W3CDTF">2018-06-01T10:09:06Z</dcterms:created>
  <dcterms:modified xsi:type="dcterms:W3CDTF">2024-09-10T09:15:35Z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0x0101006810FEDCF5FF5E45809D9038A98CB761</vt:lpwstr>
  </property>
  <property fmtid="{D5CDD505-2E9C-101B-9397-08002B2CF9AE}" pid="4" name="MSIP_Label_8cd81a8e-f606-4aa4-8c31-9b849bafa45f_Enabled">
    <vt:lpwstr>True</vt:lpwstr>
  </property>
  <property fmtid="{D5CDD505-2E9C-101B-9397-08002B2CF9AE}" pid="5" name="MSIP_Label_8cd81a8e-f606-4aa4-8c31-9b849bafa45f_SiteId">
    <vt:lpwstr>e6f99e46-872e-44a5-87e4-60a888e95a1c</vt:lpwstr>
  </property>
  <property fmtid="{D5CDD505-2E9C-101B-9397-08002B2CF9AE}" pid="6" name="MSIP_Label_8cd81a8e-f606-4aa4-8c31-9b849bafa45f_Owner">
    <vt:lpwstr>maan@udi.no</vt:lpwstr>
  </property>
  <property fmtid="{D5CDD505-2E9C-101B-9397-08002B2CF9AE}" pid="7" name="MSIP_Label_8cd81a8e-f606-4aa4-8c31-9b849bafa45f_SetDate">
    <vt:lpwstr>2018-06-01T10:09:12.2488017Z</vt:lpwstr>
  </property>
  <property fmtid="{D5CDD505-2E9C-101B-9397-08002B2CF9AE}" pid="8" name="MSIP_Label_8cd81a8e-f606-4aa4-8c31-9b849bafa45f_Name">
    <vt:lpwstr>Intern</vt:lpwstr>
  </property>
  <property fmtid="{D5CDD505-2E9C-101B-9397-08002B2CF9AE}" pid="9" name="MSIP_Label_8cd81a8e-f606-4aa4-8c31-9b849bafa45f_Application">
    <vt:lpwstr>Microsoft Azure Information Protection</vt:lpwstr>
  </property>
  <property fmtid="{D5CDD505-2E9C-101B-9397-08002B2CF9AE}" pid="10" name="MSIP_Label_8cd81a8e-f606-4aa4-8c31-9b849bafa45f_Extended_MSFT_Method">
    <vt:lpwstr>Automatic</vt:lpwstr>
  </property>
  <property fmtid="{D5CDD505-2E9C-101B-9397-08002B2CF9AE}" pid="11" name="Sensitivity">
    <vt:lpwstr>Intern</vt:lpwstr>
  </property>
  <property fmtid="{D5CDD505-2E9C-101B-9397-08002B2CF9AE}" pid="12" name="AuthorIds_UIVersion_2560">
    <vt:lpwstr>15</vt:lpwstr>
  </property>
  <property fmtid="{D5CDD505-2E9C-101B-9397-08002B2CF9AE}" pid="13" name="MediaServiceImageTags">
    <vt:lpwstr/>
  </property>
</Properties>
</file>